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3" r:id="rId4"/>
    <p:sldId id="304" r:id="rId5"/>
    <p:sldId id="281" r:id="rId6"/>
    <p:sldId id="296" r:id="rId7"/>
    <p:sldId id="293" r:id="rId8"/>
    <p:sldId id="283" r:id="rId9"/>
    <p:sldId id="286" r:id="rId10"/>
    <p:sldId id="282" r:id="rId11"/>
    <p:sldId id="294" r:id="rId12"/>
    <p:sldId id="280" r:id="rId13"/>
    <p:sldId id="298" r:id="rId14"/>
    <p:sldId id="301" r:id="rId15"/>
    <p:sldId id="300" r:id="rId16"/>
    <p:sldId id="264" r:id="rId17"/>
    <p:sldId id="270" r:id="rId18"/>
    <p:sldId id="260" r:id="rId19"/>
    <p:sldId id="289" r:id="rId20"/>
    <p:sldId id="268" r:id="rId21"/>
    <p:sldId id="287" r:id="rId22"/>
    <p:sldId id="269" r:id="rId23"/>
    <p:sldId id="290" r:id="rId24"/>
    <p:sldId id="291" r:id="rId25"/>
    <p:sldId id="302" r:id="rId26"/>
    <p:sldId id="292" r:id="rId27"/>
    <p:sldId id="30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 snapToGrid="0">
      <p:cViewPr varScale="1">
        <p:scale>
          <a:sx n="87" d="100"/>
          <a:sy n="87" d="100"/>
        </p:scale>
        <p:origin x="88" y="1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TaQ-7OEBjuk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desmos.com/calculator/f3nm6ppoza?lang=ko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www.desmos.com/calculator/idr4kohiho?lang=ko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esmos.com/calculator/4rmgbjzezf?lang=ko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ldw9981/PBR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opengl.com/PBR/Ligh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awake-barberry-2bc.notion.site/146531202c1e80d49c9debc1a6a6acdb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물리 </a:t>
            </a:r>
            <a:r>
              <a:rPr lang="ko-KR" altLang="en-US"/>
              <a:t>기반 렌더링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6841BD-A7C3-B40F-F8E5-13A61D6F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7" y="2090147"/>
            <a:ext cx="4185213" cy="46107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914E6C-A25F-229E-E7A3-35B03C5C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굴절 </a:t>
            </a:r>
            <a:r>
              <a:rPr lang="en-US" altLang="ko-KR" dirty="0"/>
              <a:t>(Refraction)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8101C-5422-494E-BA8D-42ED6DC6C87C}"/>
              </a:ext>
            </a:extLst>
          </p:cNvPr>
          <p:cNvSpPr txBox="1"/>
          <p:nvPr/>
        </p:nvSpPr>
        <p:spPr>
          <a:xfrm>
            <a:off x="150964" y="1443817"/>
            <a:ext cx="1179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빛이 전파되는 공간이나 물질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dirty="0"/>
              <a:t>매질</a:t>
            </a:r>
            <a:r>
              <a:rPr lang="en-US" altLang="ko-KR" dirty="0"/>
              <a:t>)</a:t>
            </a:r>
            <a:r>
              <a:rPr lang="ko-KR" altLang="en-US" dirty="0"/>
              <a:t>이 변할 때 굴절율</a:t>
            </a:r>
            <a:r>
              <a:rPr lang="en-US" altLang="ko-KR" dirty="0"/>
              <a:t>(</a:t>
            </a:r>
            <a:r>
              <a:rPr lang="ko-KR" altLang="en-US" dirty="0"/>
              <a:t>광학적밀도</a:t>
            </a:r>
            <a:r>
              <a:rPr lang="en-US" altLang="ko-KR" dirty="0"/>
              <a:t>)</a:t>
            </a:r>
            <a:r>
              <a:rPr lang="ko-KR" altLang="en-US" dirty="0"/>
              <a:t>에 따라 빛의 속도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가 달라진다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굴절율이 존재하는 투명</a:t>
            </a:r>
            <a:r>
              <a:rPr lang="en-US" altLang="ko-KR" dirty="0"/>
              <a:t>-</a:t>
            </a:r>
            <a:r>
              <a:rPr lang="ko-KR" altLang="en-US" dirty="0"/>
              <a:t>반투명 </a:t>
            </a:r>
            <a:r>
              <a:rPr lang="en-US" altLang="ko-KR" dirty="0"/>
              <a:t>PBR </a:t>
            </a:r>
            <a:r>
              <a:rPr lang="ko-KR" altLang="en-US" dirty="0"/>
              <a:t>이라면 구현할 특성</a:t>
            </a:r>
            <a:r>
              <a:rPr lang="en-US" altLang="ko-KR" dirty="0"/>
              <a:t>.  </a:t>
            </a:r>
            <a:r>
              <a:rPr lang="ko-KR" altLang="en-US" dirty="0"/>
              <a:t>실제 각도를 구하려면 스넬의 법칙을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03FAB-4DCF-F109-A318-8DE90DC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44" y="2032148"/>
            <a:ext cx="2269056" cy="180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C68EF-601A-584C-FFA4-5724650B78C7}"/>
              </a:ext>
            </a:extLst>
          </p:cNvPr>
          <p:cNvSpPr txBox="1"/>
          <p:nvPr/>
        </p:nvSpPr>
        <p:spPr>
          <a:xfrm>
            <a:off x="4532165" y="2159974"/>
            <a:ext cx="2116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굴절율 </a:t>
            </a:r>
            <a:r>
              <a:rPr lang="en-US" altLang="ko-KR" sz="1400" dirty="0"/>
              <a:t>IOR = c / v</a:t>
            </a:r>
          </a:p>
          <a:p>
            <a:r>
              <a:rPr lang="en-US" altLang="ko-KR" sz="1400" dirty="0"/>
              <a:t>c: </a:t>
            </a:r>
            <a:r>
              <a:rPr lang="ko-KR" altLang="en-US" sz="1400" dirty="0"/>
              <a:t>진공에서의 빛의 속도</a:t>
            </a:r>
            <a:endParaRPr lang="en-US" altLang="ko-KR" sz="1400" dirty="0"/>
          </a:p>
          <a:p>
            <a:r>
              <a:rPr lang="en-US" altLang="ko-KR" sz="1400" dirty="0"/>
              <a:t>v: </a:t>
            </a:r>
            <a:r>
              <a:rPr lang="ko-KR" altLang="en-US" sz="1400" dirty="0"/>
              <a:t>매질에서의 빛의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0CBF-675D-4133-27D6-C9B620D56D10}"/>
              </a:ext>
            </a:extLst>
          </p:cNvPr>
          <p:cNvSpPr txBox="1"/>
          <p:nvPr/>
        </p:nvSpPr>
        <p:spPr>
          <a:xfrm flipH="1">
            <a:off x="6830493" y="2223869"/>
            <a:ext cx="529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굴절률은 진공과 </a:t>
            </a:r>
            <a:r>
              <a:rPr lang="ko-KR" altLang="en-US" dirty="0" err="1"/>
              <a:t>비교했을때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빛이 느려지는 정도</a:t>
            </a:r>
            <a:r>
              <a:rPr lang="en-US" altLang="ko-KR" dirty="0"/>
              <a:t>-&gt; </a:t>
            </a:r>
            <a:r>
              <a:rPr lang="ko-KR" altLang="en-US" dirty="0"/>
              <a:t>클수록 느려짐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74EA14-FED6-8C42-BF4C-6188EF16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9" y="3251597"/>
            <a:ext cx="1958202" cy="35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692C3-D1F0-B2EA-93D4-10D8FBAD0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886390"/>
            <a:ext cx="3245981" cy="2098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49C8FA-239B-DD5E-17A1-54CAA77EDBB6}"/>
              </a:ext>
            </a:extLst>
          </p:cNvPr>
          <p:cNvSpPr txBox="1"/>
          <p:nvPr/>
        </p:nvSpPr>
        <p:spPr>
          <a:xfrm>
            <a:off x="7226300" y="3359737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스넬의 법칙</a:t>
            </a:r>
          </a:p>
        </p:txBody>
      </p:sp>
    </p:spTree>
    <p:extLst>
      <p:ext uri="{BB962C8B-B14F-4D97-AF65-F5344CB8AC3E}">
        <p14:creationId xmlns:p14="http://schemas.microsoft.com/office/powerpoint/2010/main" val="305520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999A-0E73-D367-A304-4649600F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빛의 입자적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1CF2E-5A85-42C2-03D6-B73639C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81" y="2509187"/>
            <a:ext cx="4294649" cy="2082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E6E24F-FE44-8D06-61EF-4E1DBE90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81" y="4519290"/>
            <a:ext cx="4447049" cy="215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0306C-F30B-4162-193B-13FB3AEDB465}"/>
              </a:ext>
            </a:extLst>
          </p:cNvPr>
          <p:cNvSpPr txBox="1"/>
          <p:nvPr/>
        </p:nvSpPr>
        <p:spPr>
          <a:xfrm>
            <a:off x="399612" y="1565708"/>
            <a:ext cx="1084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빛의 파장에 따른 에너지를 갖는 광자는 물질과 상호작용할 때 원자에 </a:t>
            </a:r>
            <a:r>
              <a:rPr lang="ko-KR" altLang="en-US" b="1" dirty="0"/>
              <a:t>에너지를 전달한다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가시광선</a:t>
            </a:r>
            <a:r>
              <a:rPr lang="en-US" altLang="ko-KR" dirty="0"/>
              <a:t>,</a:t>
            </a:r>
            <a:r>
              <a:rPr lang="ko-KR" altLang="en-US" dirty="0"/>
              <a:t>적외선 은 주로 전자에만 에너지를 전달한다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 </a:t>
            </a:r>
            <a:r>
              <a:rPr lang="ko-KR" altLang="en-US" dirty="0"/>
              <a:t>금속 </a:t>
            </a:r>
            <a:r>
              <a:rPr lang="en-US" altLang="ko-KR" dirty="0"/>
              <a:t>,</a:t>
            </a:r>
            <a:r>
              <a:rPr lang="ko-KR" altLang="en-US" dirty="0"/>
              <a:t>비금속 에 따라 전자의 반응이 달라진다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 descr="원자란 무엇인가? I 양성자 I 중성자 I 전자 I">
            <a:extLst>
              <a:ext uri="{FF2B5EF4-FFF2-40B4-BE49-F238E27FC236}">
                <a16:creationId xmlns:a16="http://schemas.microsoft.com/office/drawing/2014/main" id="{DBF7657C-F63C-92A3-5C93-4BD8AF5A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4" y="2663021"/>
            <a:ext cx="4937478" cy="24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흰색 바탕에 빨간 사과">
            <a:extLst>
              <a:ext uri="{FF2B5EF4-FFF2-40B4-BE49-F238E27FC236}">
                <a16:creationId xmlns:a16="http://schemas.microsoft.com/office/drawing/2014/main" id="{4D897C62-823C-71F7-9524-291A78E43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61" y="5398981"/>
            <a:ext cx="1198136" cy="1198136"/>
          </a:xfrm>
          <a:prstGeom prst="rect">
            <a:avLst/>
          </a:prstGeom>
        </p:spPr>
      </p:pic>
      <p:pic>
        <p:nvPicPr>
          <p:cNvPr id="5" name="그래픽 4" descr="어두움(중간 태양) 윤곽선">
            <a:extLst>
              <a:ext uri="{FF2B5EF4-FFF2-40B4-BE49-F238E27FC236}">
                <a16:creationId xmlns:a16="http://schemas.microsoft.com/office/drawing/2014/main" id="{0701709B-567B-D042-D955-D56CADB5F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904" y="3167860"/>
            <a:ext cx="958729" cy="958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9630F-A12D-25A0-38E4-DB864B3ED56C}"/>
              </a:ext>
            </a:extLst>
          </p:cNvPr>
          <p:cNvSpPr txBox="1"/>
          <p:nvPr/>
        </p:nvSpPr>
        <p:spPr>
          <a:xfrm>
            <a:off x="3062594" y="5214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파장 흡수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00E32-D018-B932-CF56-D5C5159721D7}"/>
              </a:ext>
            </a:extLst>
          </p:cNvPr>
          <p:cNvSpPr txBox="1"/>
          <p:nvPr/>
        </p:nvSpPr>
        <p:spPr>
          <a:xfrm>
            <a:off x="5081538" y="5214315"/>
            <a:ext cx="121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파장 방출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13506A-B349-5577-3B30-5E3C9592C138}"/>
              </a:ext>
            </a:extLst>
          </p:cNvPr>
          <p:cNvCxnSpPr>
            <a:cxnSpLocks/>
          </p:cNvCxnSpPr>
          <p:nvPr/>
        </p:nvCxnSpPr>
        <p:spPr>
          <a:xfrm>
            <a:off x="4182386" y="5172392"/>
            <a:ext cx="416968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7D237A-A183-F129-2EE3-A1EAC469A2F5}"/>
              </a:ext>
            </a:extLst>
          </p:cNvPr>
          <p:cNvCxnSpPr>
            <a:cxnSpLocks/>
          </p:cNvCxnSpPr>
          <p:nvPr/>
        </p:nvCxnSpPr>
        <p:spPr>
          <a:xfrm flipV="1">
            <a:off x="4626029" y="5172392"/>
            <a:ext cx="455509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519953" y="1747950"/>
            <a:ext cx="10833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비금속에서 </a:t>
            </a:r>
            <a:r>
              <a:rPr lang="ko-KR" altLang="en-US" dirty="0">
                <a:solidFill>
                  <a:srgbClr val="FF0000"/>
                </a:solidFill>
              </a:rPr>
              <a:t>일부는 굴절률 차이로 반사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평균</a:t>
            </a:r>
            <a:r>
              <a:rPr lang="en-US" altLang="ko-KR" dirty="0">
                <a:solidFill>
                  <a:srgbClr val="FF0000"/>
                </a:solidFill>
              </a:rPr>
              <a:t>0.04%), </a:t>
            </a:r>
            <a:r>
              <a:rPr lang="ko-KR" altLang="en-US" dirty="0">
                <a:solidFill>
                  <a:srgbClr val="FF0000"/>
                </a:solidFill>
              </a:rPr>
              <a:t>나머지는 내부로 빛이 침투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침투하여 굴절된 빛은 투과</a:t>
            </a:r>
            <a:r>
              <a:rPr lang="en-US" altLang="ko-KR" dirty="0"/>
              <a:t>,</a:t>
            </a:r>
            <a:r>
              <a:rPr lang="ko-KR" altLang="en-US" dirty="0"/>
              <a:t>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하며 여러 번의 굴절로 빛은 외부의 여러 방향으로 </a:t>
            </a:r>
            <a:r>
              <a:rPr lang="ko-KR" altLang="en-US" dirty="0">
                <a:solidFill>
                  <a:srgbClr val="FF0000"/>
                </a:solidFill>
              </a:rPr>
              <a:t>표면 산란</a:t>
            </a:r>
            <a:r>
              <a:rPr lang="en-US" altLang="ko-KR" dirty="0">
                <a:solidFill>
                  <a:srgbClr val="FF0000"/>
                </a:solidFill>
              </a:rPr>
              <a:t>(Surface Scattering)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645754" y="2633762"/>
            <a:ext cx="1109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sz="1100" dirty="0"/>
              <a:t>반사 </a:t>
            </a:r>
            <a:r>
              <a:rPr lang="en-US" altLang="ko-KR" dirty="0"/>
              <a:t>+ </a:t>
            </a:r>
            <a:r>
              <a:rPr lang="ko-KR" altLang="en-US" dirty="0"/>
              <a:t>표면 산란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    </a:t>
            </a:r>
            <a:r>
              <a:rPr lang="ko-KR" altLang="en-US" sz="1100" dirty="0"/>
              <a:t>흡수 </a:t>
            </a:r>
            <a:r>
              <a:rPr lang="en-US" altLang="ko-KR" sz="1100" dirty="0"/>
              <a:t>(</a:t>
            </a:r>
            <a:r>
              <a:rPr lang="ko-KR" altLang="en-US" sz="1100" dirty="0"/>
              <a:t>열에너지</a:t>
            </a:r>
            <a:r>
              <a:rPr lang="en-US" altLang="ko-KR" sz="1100" dirty="0"/>
              <a:t>) + </a:t>
            </a:r>
            <a:r>
              <a:rPr lang="ko-KR" altLang="en-US" sz="1100" dirty="0"/>
              <a:t>투과 </a:t>
            </a:r>
            <a:r>
              <a:rPr lang="en-US" altLang="ko-KR" sz="1100" dirty="0"/>
              <a:t>-&gt; </a:t>
            </a:r>
            <a:r>
              <a:rPr lang="ko-KR" altLang="en-US" sz="1100" dirty="0"/>
              <a:t>사라짐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D7CFB-1E1F-AAE9-24AC-AF9F50A271FE}"/>
              </a:ext>
            </a:extLst>
          </p:cNvPr>
          <p:cNvSpPr txBox="1"/>
          <p:nvPr/>
        </p:nvSpPr>
        <p:spPr>
          <a:xfrm>
            <a:off x="1685730" y="5924346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흡수</a:t>
            </a:r>
            <a:r>
              <a:rPr lang="en-US" altLang="ko-KR" sz="1200" dirty="0"/>
              <a:t>: </a:t>
            </a:r>
            <a:r>
              <a:rPr lang="ko-KR" altLang="en-US" sz="1200" dirty="0"/>
              <a:t>열에너지로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A85C4-2D50-50ED-DCDB-53C779984306}"/>
              </a:ext>
            </a:extLst>
          </p:cNvPr>
          <p:cNvSpPr txBox="1"/>
          <p:nvPr/>
        </p:nvSpPr>
        <p:spPr>
          <a:xfrm>
            <a:off x="6555158" y="611157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산란</a:t>
            </a:r>
            <a:r>
              <a:rPr lang="en-US" altLang="ko-KR" dirty="0"/>
              <a:t>: </a:t>
            </a:r>
            <a:r>
              <a:rPr lang="ko-KR" altLang="en-US" dirty="0"/>
              <a:t>최종 표면에서 흩어짐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24E99F-D8CB-98CB-F60A-455A247B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56" y="3240551"/>
            <a:ext cx="5348612" cy="25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rticle 1 (Part 2). 빛은 검은색을 흡수하고 흰색은 반사한다">
            <a:extLst>
              <a:ext uri="{FF2B5EF4-FFF2-40B4-BE49-F238E27FC236}">
                <a16:creationId xmlns:a16="http://schemas.microsoft.com/office/drawing/2014/main" id="{4A22AE21-B20D-D42A-8A07-254858A5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2" y="2863977"/>
            <a:ext cx="6942904" cy="21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611787-9E1E-78B2-7993-D6C0B40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pic>
        <p:nvPicPr>
          <p:cNvPr id="4" name="Picture 4" descr="Wavelengths in the visible spectrum.">
            <a:extLst>
              <a:ext uri="{FF2B5EF4-FFF2-40B4-BE49-F238E27FC236}">
                <a16:creationId xmlns:a16="http://schemas.microsoft.com/office/drawing/2014/main" id="{BA398C57-48BD-205A-223D-FB30B404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62" y="2198971"/>
            <a:ext cx="3865038" cy="45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EB887-2507-F2C6-33C2-7F62B9A8916D}"/>
              </a:ext>
            </a:extLst>
          </p:cNvPr>
          <p:cNvSpPr txBox="1"/>
          <p:nvPr/>
        </p:nvSpPr>
        <p:spPr>
          <a:xfrm>
            <a:off x="161104" y="1481844"/>
            <a:ext cx="7949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일반적으로 빛이 통과하지 않는 비금속 물질의 전자는 광자와 상호작용 할 때 에너지의 준위 변화</a:t>
            </a:r>
            <a:r>
              <a:rPr lang="en-US" altLang="ko-KR" dirty="0"/>
              <a:t>(</a:t>
            </a:r>
            <a:r>
              <a:rPr lang="ko-KR" altLang="en-US" dirty="0"/>
              <a:t>안정</a:t>
            </a:r>
            <a:r>
              <a:rPr lang="en-US" altLang="ko-KR" dirty="0"/>
              <a:t>-&gt;</a:t>
            </a:r>
            <a:r>
              <a:rPr lang="ko-KR" altLang="en-US" dirty="0"/>
              <a:t>들뜬</a:t>
            </a:r>
            <a:r>
              <a:rPr lang="en-US" altLang="ko-KR" dirty="0"/>
              <a:t>-&gt;</a:t>
            </a:r>
            <a:r>
              <a:rPr lang="ko-KR" altLang="en-US" dirty="0"/>
              <a:t>안정</a:t>
            </a:r>
            <a:r>
              <a:rPr lang="en-US" altLang="ko-KR" dirty="0"/>
              <a:t>)</a:t>
            </a:r>
            <a:r>
              <a:rPr lang="ko-KR" altLang="en-US" dirty="0"/>
              <a:t>가 일어나는데 각 원자의 원소마다 에너지 레벨 변화에 필요한 에너지의 파장이 다르다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해당 파장을 제외하고 물질이 흡수하여 산란하여 표면에서 다시 방출한 빛이 색상이다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D9185-9145-1693-C3FA-205D6CA4F3C3}"/>
              </a:ext>
            </a:extLst>
          </p:cNvPr>
          <p:cNvSpPr txBox="1"/>
          <p:nvPr/>
        </p:nvSpPr>
        <p:spPr>
          <a:xfrm>
            <a:off x="428135" y="4840035"/>
            <a:ext cx="56678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E1: </a:t>
            </a:r>
            <a:r>
              <a:rPr lang="ko-KR" altLang="en-US" sz="1200" b="1" dirty="0"/>
              <a:t>가전자대</a:t>
            </a:r>
            <a:r>
              <a:rPr lang="en-US" altLang="ko-KR" sz="1200" b="1" dirty="0"/>
              <a:t>(Valence Band)</a:t>
            </a:r>
          </a:p>
          <a:p>
            <a:r>
              <a:rPr lang="ko-KR" altLang="en-US" sz="1200" dirty="0"/>
              <a:t>상대적으로 낮은 에너지 준위</a:t>
            </a:r>
          </a:p>
          <a:p>
            <a:r>
              <a:rPr lang="ko-KR" altLang="en-US" sz="1200" dirty="0"/>
              <a:t>원자에 속박된 전자들이 차지</a:t>
            </a:r>
          </a:p>
          <a:p>
            <a:r>
              <a:rPr lang="ko-KR" altLang="en-US" sz="1200" dirty="0"/>
              <a:t>전자가 여기 머물면 전류에 기여하지 않음 </a:t>
            </a:r>
            <a:r>
              <a:rPr lang="en-US" altLang="ko-KR" sz="1200" dirty="0"/>
              <a:t>(</a:t>
            </a:r>
            <a:r>
              <a:rPr lang="ko-KR" altLang="en-US" sz="1200" dirty="0"/>
              <a:t>움직일 수 없음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E2: </a:t>
            </a:r>
            <a:r>
              <a:rPr lang="ko-KR" altLang="en-US" sz="1200" b="1" dirty="0" err="1"/>
              <a:t>전도대</a:t>
            </a:r>
            <a:r>
              <a:rPr lang="en-US" altLang="ko-KR" sz="1200" b="1" dirty="0"/>
              <a:t>(Conduction Band)</a:t>
            </a:r>
          </a:p>
          <a:p>
            <a:r>
              <a:rPr lang="ko-KR" altLang="en-US" sz="1200" dirty="0"/>
              <a:t>더 높은 에너지 준위</a:t>
            </a:r>
          </a:p>
          <a:p>
            <a:r>
              <a:rPr lang="ko-KR" altLang="en-US" sz="1200" dirty="0"/>
              <a:t>전자가 이 준위에 올라오면 자유롭게 이동 가능</a:t>
            </a:r>
          </a:p>
          <a:p>
            <a:r>
              <a:rPr lang="ko-KR" altLang="en-US" sz="1200" dirty="0"/>
              <a:t>전류 흐름</a:t>
            </a:r>
            <a:r>
              <a:rPr lang="en-US" altLang="ko-KR" sz="1200" dirty="0"/>
              <a:t>, </a:t>
            </a:r>
            <a:r>
              <a:rPr lang="ko-KR" altLang="en-US" sz="1200" dirty="0"/>
              <a:t>금속의 반사 특성 등에 직접 관여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ECD8-9E7D-D14C-ACCD-0AD76C2EA5E2}"/>
              </a:ext>
            </a:extLst>
          </p:cNvPr>
          <p:cNvSpPr txBox="1"/>
          <p:nvPr/>
        </p:nvSpPr>
        <p:spPr>
          <a:xfrm>
            <a:off x="3609763" y="4840035"/>
            <a:ext cx="4972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밴드갭</a:t>
            </a:r>
            <a:r>
              <a:rPr lang="en-US" altLang="ko-KR" sz="1200" b="1" dirty="0"/>
              <a:t>(Band Gap, Eg) : </a:t>
            </a:r>
            <a:r>
              <a:rPr lang="ko-KR" altLang="en-US" sz="1200" dirty="0"/>
              <a:t>가전자대와 </a:t>
            </a:r>
            <a:r>
              <a:rPr lang="ko-KR" altLang="en-US" sz="1200" dirty="0" err="1"/>
              <a:t>전도대</a:t>
            </a:r>
            <a:r>
              <a:rPr lang="ko-KR" altLang="en-US" sz="1200" dirty="0"/>
              <a:t> 사이의 에너지 차이</a:t>
            </a:r>
            <a:endParaRPr lang="en-US" altLang="ko-KR" sz="1200" dirty="0"/>
          </a:p>
          <a:p>
            <a:r>
              <a:rPr lang="ko-KR" altLang="en-US" sz="1200" dirty="0"/>
              <a:t>전자가 가전자대 → 전도대로 가려면 이만큼의 에너지가 필요</a:t>
            </a:r>
          </a:p>
        </p:txBody>
      </p:sp>
    </p:spTree>
    <p:extLst>
      <p:ext uri="{BB962C8B-B14F-4D97-AF65-F5344CB8AC3E}">
        <p14:creationId xmlns:p14="http://schemas.microsoft.com/office/powerpoint/2010/main" val="39469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159026" y="1747950"/>
            <a:ext cx="1158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금속은 </a:t>
            </a:r>
            <a:r>
              <a:rPr lang="ko-KR" altLang="en-US" dirty="0">
                <a:solidFill>
                  <a:srgbClr val="FF0000"/>
                </a:solidFill>
              </a:rPr>
              <a:t>표면전자가 빛의 대부분과 반응하여 그대로 반사파로 반사 </a:t>
            </a:r>
            <a:r>
              <a:rPr lang="en-US" altLang="ko-KR" dirty="0"/>
              <a:t>,</a:t>
            </a:r>
            <a:r>
              <a:rPr lang="ko-KR" altLang="en-US" dirty="0"/>
              <a:t>일부 나머지는 흡수되어 열에너지 변환한다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398104" y="2587801"/>
            <a:ext cx="1179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dirty="0"/>
              <a:t>대부분 반사파</a:t>
            </a:r>
            <a:r>
              <a:rPr lang="ko-KR" altLang="en-US" sz="1100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</a:t>
            </a:r>
            <a:r>
              <a:rPr lang="ko-KR" altLang="en-US" sz="1200" dirty="0"/>
              <a:t>일부 파장 흡수 </a:t>
            </a:r>
            <a:r>
              <a:rPr lang="en-US" altLang="ko-KR" sz="1200" dirty="0"/>
              <a:t>(</a:t>
            </a:r>
            <a:r>
              <a:rPr lang="ko-KR" altLang="en-US" sz="1200" dirty="0"/>
              <a:t>열에너지</a:t>
            </a:r>
            <a:r>
              <a:rPr lang="en-US" altLang="ko-KR" sz="1200" dirty="0"/>
              <a:t>) + </a:t>
            </a:r>
            <a:r>
              <a:rPr lang="ko-KR" altLang="en-US" sz="1200" dirty="0"/>
              <a:t>투과</a:t>
            </a:r>
            <a:r>
              <a:rPr lang="en-US" altLang="ko-KR" sz="1200" dirty="0"/>
              <a:t>(0) + </a:t>
            </a:r>
            <a:r>
              <a:rPr lang="ko-KR" altLang="en-US" sz="1200" dirty="0"/>
              <a:t>산란</a:t>
            </a:r>
            <a:r>
              <a:rPr lang="en-US" altLang="ko-KR" sz="1200" dirty="0"/>
              <a:t>(0)</a:t>
            </a:r>
            <a:r>
              <a:rPr lang="ko-KR" altLang="en-US" sz="12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/>
              <a:t>사라짐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24A440-5E6C-15B4-20B9-C79CF36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4" y="3145460"/>
            <a:ext cx="5001768" cy="26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41C77-ADD1-ED69-99EE-120E3B5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0E9B5-2883-1F3C-E7EB-C4E2FA29EDB3}"/>
              </a:ext>
            </a:extLst>
          </p:cNvPr>
          <p:cNvSpPr txBox="1"/>
          <p:nvPr/>
        </p:nvSpPr>
        <p:spPr>
          <a:xfrm>
            <a:off x="279959" y="1369892"/>
            <a:ext cx="11632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금속의 원자 구조는 비금속과는 다르게 </a:t>
            </a:r>
            <a:r>
              <a:rPr lang="ko-KR" altLang="en-US" b="1" dirty="0"/>
              <a:t>연속적인 에너지 밴드 구조</a:t>
            </a:r>
            <a:r>
              <a:rPr lang="ko-KR" altLang="en-US" dirty="0"/>
              <a:t>를 갖는다</a:t>
            </a:r>
            <a:r>
              <a:rPr lang="en-US" altLang="ko-KR" dirty="0"/>
              <a:t>. </a:t>
            </a:r>
            <a:r>
              <a:rPr lang="ko-KR" altLang="en-US" dirty="0"/>
              <a:t>이는 다양한 파장대의 빛과 강하게 상호작용할 수 있음을 의미한다</a:t>
            </a:r>
            <a:r>
              <a:rPr lang="en-US" altLang="ko-KR" dirty="0"/>
              <a:t>. </a:t>
            </a:r>
            <a:r>
              <a:rPr lang="ko-KR" altLang="en-US" dirty="0"/>
              <a:t>빛이 금속 표면에 도달하면</a:t>
            </a:r>
            <a:r>
              <a:rPr lang="en-US" altLang="ko-KR" dirty="0"/>
              <a:t>, </a:t>
            </a:r>
            <a:r>
              <a:rPr lang="ko-KR" altLang="en-US" dirty="0"/>
              <a:t>표면의 자유전자들이 광자의 전기장에 즉각 반응하여 </a:t>
            </a:r>
            <a:r>
              <a:rPr lang="ko-KR" altLang="en-US" b="1" dirty="0"/>
              <a:t>입사광과 동일한 주파수의 전자기파</a:t>
            </a:r>
            <a:r>
              <a:rPr lang="en-US" altLang="ko-KR" b="1" dirty="0"/>
              <a:t>(</a:t>
            </a:r>
            <a:r>
              <a:rPr lang="ko-KR" altLang="en-US" b="1" dirty="0"/>
              <a:t>반사파</a:t>
            </a:r>
            <a:r>
              <a:rPr lang="en-US" altLang="ko-KR" b="1" dirty="0"/>
              <a:t>)</a:t>
            </a:r>
            <a:r>
              <a:rPr lang="ko-KR" altLang="en-US" dirty="0"/>
              <a:t> 를 방출한다</a:t>
            </a:r>
            <a:r>
              <a:rPr lang="en-US" altLang="ko-KR" dirty="0"/>
              <a:t>. </a:t>
            </a:r>
            <a:r>
              <a:rPr lang="ko-KR" altLang="en-US" dirty="0"/>
              <a:t>동시에 금속은 특성에 따라 특정 파장대의 에너지를 </a:t>
            </a:r>
            <a:r>
              <a:rPr lang="ko-KR" altLang="en-US" b="1" dirty="0"/>
              <a:t>강하게 흡수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이 흡수된 에너지는 전자의 운동 에너지로 전환되어 </a:t>
            </a:r>
            <a:r>
              <a:rPr lang="ko-KR" altLang="en-US" b="1" dirty="0"/>
              <a:t>열</a:t>
            </a:r>
            <a:r>
              <a:rPr lang="ko-KR" altLang="en-US" dirty="0"/>
              <a:t>로 방출된다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b="1" dirty="0"/>
              <a:t>흡수되지 않고 살아남은 파장들에 대해 강한 반사파가 형성되며</a:t>
            </a:r>
            <a:r>
              <a:rPr lang="en-US" altLang="ko-KR" b="1" dirty="0"/>
              <a:t>, </a:t>
            </a:r>
            <a:r>
              <a:rPr lang="ko-KR" altLang="en-US" b="1" dirty="0"/>
              <a:t>이 반사파의 스펙트럼이 금속의 고유 색상을 결정한다</a:t>
            </a:r>
            <a:r>
              <a:rPr lang="en-US" altLang="ko-KR" b="1" dirty="0"/>
              <a:t>. </a:t>
            </a:r>
            <a:r>
              <a:rPr lang="ko-KR" altLang="en-US" dirty="0"/>
              <a:t>금속에서는 반사와 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가 주로 일어나며</a:t>
            </a:r>
            <a:r>
              <a:rPr lang="en-US" altLang="ko-KR" dirty="0"/>
              <a:t>, </a:t>
            </a:r>
            <a:r>
              <a:rPr lang="ko-KR" altLang="en-US" b="1" dirty="0"/>
              <a:t>빛은 내부로 깊게 투과하지 않는다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A606C7-D26A-CE9F-7E4F-715CC687442C}"/>
              </a:ext>
            </a:extLst>
          </p:cNvPr>
          <p:cNvGrpSpPr/>
          <p:nvPr/>
        </p:nvGrpSpPr>
        <p:grpSpPr>
          <a:xfrm>
            <a:off x="6360729" y="3429000"/>
            <a:ext cx="5551312" cy="3377142"/>
            <a:chOff x="273755" y="1763633"/>
            <a:chExt cx="7487355" cy="4988887"/>
          </a:xfrm>
        </p:grpSpPr>
        <p:pic>
          <p:nvPicPr>
            <p:cNvPr id="6" name="Picture 2" descr="The reflectance of several shiny metals vs. wavelength from 0.2 to 1.2 µm. ">
              <a:extLst>
                <a:ext uri="{FF2B5EF4-FFF2-40B4-BE49-F238E27FC236}">
                  <a16:creationId xmlns:a16="http://schemas.microsoft.com/office/drawing/2014/main" id="{23E6A772-D056-C504-3867-FAE904C27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" t="11422" r="5991" b="8663"/>
            <a:stretch/>
          </p:blipFill>
          <p:spPr bwMode="auto">
            <a:xfrm>
              <a:off x="273755" y="1763633"/>
              <a:ext cx="7487355" cy="498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1C841F-9959-E193-EBFC-FC76A64C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17" t="58849" r="1465" b="15143"/>
            <a:stretch>
              <a:fillRect/>
            </a:stretch>
          </p:blipFill>
          <p:spPr>
            <a:xfrm>
              <a:off x="2789403" y="5022558"/>
              <a:ext cx="2159631" cy="104011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173C2D-39FE-4E63-8AB4-69048F277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" t="6328" r="2873" b="7903"/>
          <a:stretch/>
        </p:blipFill>
        <p:spPr>
          <a:xfrm>
            <a:off x="279959" y="3714484"/>
            <a:ext cx="5129971" cy="27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431E4-9110-48A9-1FA6-87186CEF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</a:t>
            </a:r>
            <a:r>
              <a:rPr lang="en-US" altLang="ko-KR" dirty="0"/>
              <a:t>-</a:t>
            </a:r>
            <a:r>
              <a:rPr lang="ko-KR" altLang="en-US" dirty="0"/>
              <a:t>표면 시뮬레이션 모델 </a:t>
            </a:r>
            <a:r>
              <a:rPr lang="en-US" altLang="ko-KR" dirty="0"/>
              <a:t>(BSDF)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8D800-EE8F-1518-BEBD-694F03EF413B}"/>
              </a:ext>
            </a:extLst>
          </p:cNvPr>
          <p:cNvSpPr txBox="1"/>
          <p:nvPr/>
        </p:nvSpPr>
        <p:spPr>
          <a:xfrm>
            <a:off x="3055618" y="2569571"/>
            <a:ext cx="8845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BRDF (</a:t>
            </a:r>
            <a:r>
              <a:rPr lang="ko-KR" altLang="en-US" b="1" dirty="0"/>
              <a:t>양방향 반사율 분포 함수</a:t>
            </a:r>
            <a:r>
              <a:rPr lang="en-US" altLang="ko-KR" b="1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투과 없는 불투명한 표면</a:t>
            </a:r>
            <a:r>
              <a:rPr lang="ko-KR" altLang="en-US" dirty="0"/>
              <a:t>의 한 지점 입사하여 같은 곳에서 빛이 반사하는 모델링</a:t>
            </a:r>
            <a:endParaRPr lang="en-US" altLang="ko-KR" dirty="0"/>
          </a:p>
          <a:p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  </a:t>
            </a:r>
            <a:r>
              <a:rPr lang="ko-KR" altLang="en-US" dirty="0"/>
              <a:t>단순화된 </a:t>
            </a:r>
            <a:r>
              <a:rPr lang="en-US" altLang="ko-KR" dirty="0"/>
              <a:t>BSSRDF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762FF-710C-5D7A-909A-48E79E960D7B}"/>
              </a:ext>
            </a:extLst>
          </p:cNvPr>
          <p:cNvSpPr txBox="1"/>
          <p:nvPr/>
        </p:nvSpPr>
        <p:spPr>
          <a:xfrm>
            <a:off x="3055618" y="3712645"/>
            <a:ext cx="9296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BTDF ( </a:t>
            </a:r>
            <a:r>
              <a:rPr lang="ko-KR" altLang="en-US" sz="1600" dirty="0"/>
              <a:t>양방향 투과 분포 함수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특정방향으로 투명 또는 반투명 투명한 물질을 투과 이후 통과하는 빛을 모델링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61C3-9F66-B983-ADB9-779777FD7CEC}"/>
              </a:ext>
            </a:extLst>
          </p:cNvPr>
          <p:cNvSpPr txBox="1"/>
          <p:nvPr/>
        </p:nvSpPr>
        <p:spPr>
          <a:xfrm>
            <a:off x="3055618" y="4419789"/>
            <a:ext cx="9006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BSSRDF</a:t>
            </a:r>
            <a:r>
              <a:rPr lang="en-US" altLang="ko-KR" sz="1600" dirty="0"/>
              <a:t> (</a:t>
            </a:r>
            <a:r>
              <a:rPr lang="ko-KR" altLang="en-US" sz="1600" dirty="0"/>
              <a:t>양방향 표면 산란 반사 분포 함수</a:t>
            </a:r>
            <a:r>
              <a:rPr lang="en-US" altLang="ko-KR" sz="1600" dirty="0"/>
              <a:t>)  BRDF+BTDF</a:t>
            </a:r>
          </a:p>
          <a:p>
            <a:r>
              <a:rPr lang="ko-KR" altLang="en-US" sz="1600" dirty="0"/>
              <a:t>투명 </a:t>
            </a:r>
            <a:r>
              <a:rPr lang="en-US" altLang="ko-KR" sz="1600" dirty="0"/>
              <a:t>or</a:t>
            </a:r>
            <a:r>
              <a:rPr lang="ko-KR" altLang="en-US" sz="1600" dirty="0"/>
              <a:t> 반투명 물질에서 표면 반사와 투과 이후의 다른 지점에서 나오는 빛 모두 다룸</a:t>
            </a:r>
            <a:endParaRPr lang="en-US" altLang="ko-KR" sz="1600" dirty="0"/>
          </a:p>
          <a:p>
            <a:r>
              <a:rPr lang="ko-KR" altLang="en-US" sz="1600" dirty="0"/>
              <a:t>피부</a:t>
            </a:r>
            <a:r>
              <a:rPr lang="en-US" altLang="ko-KR" sz="1600" dirty="0"/>
              <a:t>(</a:t>
            </a:r>
            <a:r>
              <a:rPr lang="ko-KR" altLang="en-US" sz="1600" dirty="0"/>
              <a:t>콘솔게임의 </a:t>
            </a:r>
            <a:r>
              <a:rPr lang="ko-KR" altLang="en-US" sz="1600" dirty="0" err="1"/>
              <a:t>컷씬</a:t>
            </a:r>
            <a:r>
              <a:rPr lang="en-US" altLang="ko-KR" sz="1600" dirty="0"/>
              <a:t>),</a:t>
            </a:r>
            <a:r>
              <a:rPr lang="ko-KR" altLang="en-US" sz="1600" dirty="0"/>
              <a:t>대리석</a:t>
            </a:r>
            <a:r>
              <a:rPr lang="en-US" altLang="ko-KR" sz="1600" dirty="0"/>
              <a:t>,</a:t>
            </a:r>
            <a:r>
              <a:rPr lang="ko-KR" altLang="en-US" sz="1600" dirty="0"/>
              <a:t>우유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165DD-F61A-6B9F-B1E2-14E56D5F242E}"/>
              </a:ext>
            </a:extLst>
          </p:cNvPr>
          <p:cNvSpPr txBox="1"/>
          <p:nvPr/>
        </p:nvSpPr>
        <p:spPr>
          <a:xfrm>
            <a:off x="839201" y="1569725"/>
            <a:ext cx="1081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BSDF(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Bidirectional Scattering Distribution Function)</a:t>
            </a:r>
            <a:r>
              <a:rPr lang="en-US" altLang="ko-KR" dirty="0"/>
              <a:t> </a:t>
            </a:r>
            <a:r>
              <a:rPr lang="ko-KR" altLang="en-US" dirty="0"/>
              <a:t>양방향 산란 분포함수</a:t>
            </a:r>
            <a:r>
              <a:rPr lang="en-US" altLang="ko-KR" dirty="0"/>
              <a:t>: </a:t>
            </a:r>
            <a:r>
              <a:rPr lang="ko-KR" altLang="en-US" dirty="0"/>
              <a:t>빛의 매질이 변할 때 경계면에서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표면의 특성에 따라 빛이 어떻게 반사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산란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투과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굴절 되는지 설명하는 수학적 함수들</a:t>
            </a:r>
            <a:r>
              <a:rPr lang="ko-KR" altLang="en-US" dirty="0"/>
              <a:t>을 통칭하는 단어</a:t>
            </a:r>
            <a:endParaRPr lang="en-US" altLang="ko-KR" dirty="0"/>
          </a:p>
          <a:p>
            <a:r>
              <a:rPr lang="en-US" altLang="ko-KR" dirty="0" err="1"/>
              <a:t>BxDF</a:t>
            </a:r>
            <a:r>
              <a:rPr lang="en-US" altLang="ko-KR" dirty="0"/>
              <a:t> </a:t>
            </a:r>
            <a:r>
              <a:rPr lang="ko-KR" altLang="en-US" dirty="0"/>
              <a:t>라고도 한다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574B2-2CFA-80C2-6016-A6B355D1CF3C}"/>
              </a:ext>
            </a:extLst>
          </p:cNvPr>
          <p:cNvSpPr txBox="1"/>
          <p:nvPr/>
        </p:nvSpPr>
        <p:spPr>
          <a:xfrm>
            <a:off x="3153678" y="605026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물리기반 렌더링의 이론에서 구현까지의 책은 </a:t>
            </a:r>
            <a:r>
              <a:rPr lang="en-US" altLang="ko-KR" dirty="0"/>
              <a:t>3</a:t>
            </a:r>
            <a:r>
              <a:rPr lang="ko-KR" altLang="en-US" dirty="0"/>
              <a:t>가지 모두 설명</a:t>
            </a:r>
            <a:endParaRPr lang="en-US" altLang="ko-KR" dirty="0"/>
          </a:p>
          <a:p>
            <a:r>
              <a:rPr lang="ko-KR" altLang="en-US" dirty="0"/>
              <a:t>게임과 일반적인 </a:t>
            </a:r>
            <a:r>
              <a:rPr lang="en-US" altLang="ko-KR" dirty="0"/>
              <a:t>PBR </a:t>
            </a:r>
            <a:r>
              <a:rPr lang="ko-KR" altLang="en-US" dirty="0"/>
              <a:t>은 </a:t>
            </a:r>
            <a:r>
              <a:rPr lang="en-US" altLang="ko-KR" dirty="0"/>
              <a:t>BRDF</a:t>
            </a:r>
            <a:r>
              <a:rPr lang="ko-KR" altLang="en-US" dirty="0"/>
              <a:t>을 다루는 것 이다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0714BBC7-8E07-F83F-9EF2-24C9EB2E2C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3CF34C8C-4246-D25E-9F94-780C451BA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38A4B5-AC95-C52E-723D-92D34D54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6" y="2569571"/>
            <a:ext cx="2558614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053D3-6A43-6101-6E74-207207EA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BSDF</a:t>
            </a:r>
            <a:r>
              <a:rPr lang="ko-KR" altLang="en-US" dirty="0"/>
              <a:t>가 </a:t>
            </a:r>
            <a:r>
              <a:rPr lang="ko-KR" altLang="en-US" dirty="0" err="1"/>
              <a:t>준수해야하는</a:t>
            </a:r>
            <a:r>
              <a:rPr lang="ko-KR" altLang="en-US" dirty="0"/>
              <a:t> 것들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3F260-9517-B136-BC15-E4ED0053E9F5}"/>
              </a:ext>
            </a:extLst>
          </p:cNvPr>
          <p:cNvSpPr txBox="1"/>
          <p:nvPr/>
        </p:nvSpPr>
        <p:spPr>
          <a:xfrm>
            <a:off x="838200" y="2095500"/>
            <a:ext cx="95285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에너지 보존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Söhne"/>
              </a:rPr>
              <a:t>BSDF</a:t>
            </a:r>
            <a:r>
              <a:rPr lang="ko-KR" altLang="en-US" b="0" i="0" dirty="0">
                <a:effectLst/>
                <a:latin typeface="Söhne"/>
              </a:rPr>
              <a:t>는 에너지를 보존해야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dirty="0">
                <a:latin typeface="Söhne"/>
              </a:rPr>
              <a:t>나가는</a:t>
            </a:r>
            <a:r>
              <a:rPr lang="ko-KR" altLang="en-US" b="0" i="0" dirty="0">
                <a:effectLst/>
                <a:latin typeface="Söhne"/>
              </a:rPr>
              <a:t> 총 빛 에너지가 들어오는 에너지를 </a:t>
            </a:r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b="0" i="0" dirty="0">
                <a:effectLst/>
                <a:latin typeface="Söhne"/>
              </a:rPr>
              <a:t>초과해서는 안된다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즉 반사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과정을 통하여 분산 될 뿐이다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effectLst/>
                <a:latin typeface="Söhne"/>
              </a:rPr>
              <a:t>입사된 빛 양 </a:t>
            </a:r>
            <a:r>
              <a:rPr lang="en-US" altLang="ko-KR" b="0" i="0" dirty="0">
                <a:effectLst/>
                <a:latin typeface="Söhne"/>
              </a:rPr>
              <a:t>= </a:t>
            </a:r>
            <a:r>
              <a:rPr lang="ko-KR" altLang="en-US" b="0" i="0" dirty="0">
                <a:effectLst/>
                <a:latin typeface="Söhne"/>
              </a:rPr>
              <a:t>반사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열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투과 </a:t>
            </a:r>
            <a:r>
              <a:rPr lang="en-US" altLang="ko-KR" dirty="0">
                <a:latin typeface="Söhne"/>
              </a:rPr>
              <a:t>+ </a:t>
            </a:r>
            <a:r>
              <a:rPr lang="ko-KR" altLang="en-US" dirty="0" err="1">
                <a:latin typeface="Söhne"/>
              </a:rPr>
              <a:t>표면산란</a:t>
            </a:r>
            <a:r>
              <a:rPr lang="ko-KR" altLang="en-US" b="0" i="0" dirty="0">
                <a:effectLst/>
                <a:latin typeface="Söhne"/>
              </a:rPr>
              <a:t>  ≥  </a:t>
            </a:r>
            <a:r>
              <a:rPr lang="ko-KR" altLang="en-US" b="0" i="0" dirty="0" err="1">
                <a:effectLst/>
                <a:latin typeface="Söhne"/>
              </a:rPr>
              <a:t>나가는빛의</a:t>
            </a:r>
            <a:r>
              <a:rPr lang="ko-KR" altLang="en-US" b="0" i="0" dirty="0">
                <a:effectLst/>
                <a:latin typeface="Söhne"/>
              </a:rPr>
              <a:t> 양</a:t>
            </a:r>
            <a:endParaRPr lang="en-US" altLang="ko-KR" b="0" i="0" dirty="0">
              <a:effectLst/>
              <a:latin typeface="Söhne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상호성</a:t>
            </a:r>
            <a:endParaRPr lang="en-US" altLang="ko-KR" dirty="0"/>
          </a:p>
          <a:p>
            <a:r>
              <a:rPr lang="ko-KR" altLang="en-US" dirty="0">
                <a:latin typeface="Söhne"/>
              </a:rPr>
              <a:t>빛의 들어오는 방향 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나가는 방향을 바꾸는 결과가 동일한 결과를 제공해야 함을 의미합니다</a:t>
            </a:r>
            <a:r>
              <a:rPr lang="en-US" altLang="ko-KR" b="0" i="0" dirty="0">
                <a:effectLst/>
                <a:latin typeface="Söhne"/>
              </a:rPr>
              <a:t>. </a:t>
            </a:r>
            <a:endParaRPr lang="en-US" altLang="ko-KR" dirty="0"/>
          </a:p>
          <a:p>
            <a:endParaRPr lang="en-US" altLang="ko-KR" dirty="0">
              <a:latin typeface="Söhne"/>
            </a:endParaRPr>
          </a:p>
          <a:p>
            <a:r>
              <a:rPr lang="en-US" altLang="ko-KR" dirty="0">
                <a:latin typeface="Söhne"/>
              </a:rPr>
              <a:t>3. </a:t>
            </a:r>
            <a:r>
              <a:rPr lang="ko-KR" altLang="en-US" dirty="0"/>
              <a:t>물리적 타당성 </a:t>
            </a:r>
            <a:endParaRPr lang="en-US" altLang="ko-KR" dirty="0"/>
          </a:p>
          <a:p>
            <a:r>
              <a:rPr lang="ko-KR" altLang="en-US" b="0" i="0" dirty="0">
                <a:effectLst/>
                <a:latin typeface="Söhne"/>
              </a:rPr>
              <a:t>물리적으로 타당해야 하며 재료의 실제 동작을 나타내야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effectLst/>
                <a:latin typeface="Söhne"/>
              </a:rPr>
              <a:t>여기에는 반사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현상의 정확한 모델링이 포함됩니다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dirty="0">
                <a:latin typeface="Söhne"/>
              </a:rPr>
              <a:t>보통은 미세면 모델을 사용으로 물리적 타당성을 달성한다</a:t>
            </a:r>
            <a:r>
              <a:rPr lang="en-US" altLang="ko-KR" dirty="0">
                <a:latin typeface="Söhne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블린</a:t>
            </a:r>
            <a:r>
              <a:rPr lang="ko-KR" altLang="en-US" dirty="0"/>
              <a:t> 퐁 은 </a:t>
            </a:r>
            <a:r>
              <a:rPr lang="en-US" altLang="ko-KR" dirty="0"/>
              <a:t>1,3 </a:t>
            </a:r>
            <a:r>
              <a:rPr lang="ko-KR" altLang="en-US" dirty="0"/>
              <a:t>따르지 않음 </a:t>
            </a:r>
            <a:r>
              <a:rPr lang="en-US" altLang="ko-KR" dirty="0"/>
              <a:t>( </a:t>
            </a:r>
            <a:r>
              <a:rPr lang="ko-KR" altLang="en-US" dirty="0"/>
              <a:t>그 시절 그래픽 성능에서는 실시간으론 최적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결국 우리는 미세면 모델의 </a:t>
            </a:r>
            <a:r>
              <a:rPr lang="en-US" altLang="ko-KR" dirty="0"/>
              <a:t>BRDF</a:t>
            </a:r>
            <a:r>
              <a:rPr lang="ko-KR" altLang="en-US" dirty="0"/>
              <a:t>를 </a:t>
            </a:r>
            <a:r>
              <a:rPr lang="ko-KR" altLang="en-US" dirty="0" err="1"/>
              <a:t>사용할것이다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29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9F9A-1485-6C9F-0743-6DE7C628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ko-KR" altLang="en-US" dirty="0"/>
              <a:t>와 에너지보존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0501A-BB85-9313-EF65-942A6DC62ECC}"/>
              </a:ext>
            </a:extLst>
          </p:cNvPr>
          <p:cNvSpPr txBox="1"/>
          <p:nvPr/>
        </p:nvSpPr>
        <p:spPr>
          <a:xfrm>
            <a:off x="272158" y="1501677"/>
            <a:ext cx="2239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Bidirectional </a:t>
            </a:r>
            <a:r>
              <a:rPr lang="ko-KR" altLang="en-US" dirty="0"/>
              <a:t>양방향</a:t>
            </a:r>
            <a:endParaRPr lang="en-US" altLang="ko-KR" dirty="0"/>
          </a:p>
          <a:p>
            <a:r>
              <a:rPr lang="en-US" altLang="ko-KR" dirty="0"/>
              <a:t>Reflectance </a:t>
            </a:r>
            <a:r>
              <a:rPr lang="ko-KR" altLang="en-US" dirty="0"/>
              <a:t>반사</a:t>
            </a:r>
            <a:endParaRPr lang="en-US" altLang="ko-KR" dirty="0"/>
          </a:p>
          <a:p>
            <a:r>
              <a:rPr lang="en-US" altLang="ko-KR" dirty="0" err="1"/>
              <a:t>Distrubution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  <a:endParaRPr lang="en-US" altLang="ko-KR" dirty="0"/>
          </a:p>
          <a:p>
            <a:r>
              <a:rPr lang="en-US" altLang="ko-KR" dirty="0"/>
              <a:t>Function </a:t>
            </a:r>
            <a:r>
              <a:rPr lang="ko-KR" altLang="en-US" dirty="0"/>
              <a:t>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486CE-7881-DF1F-153E-1ABADDDDE2CF}"/>
              </a:ext>
            </a:extLst>
          </p:cNvPr>
          <p:cNvSpPr txBox="1"/>
          <p:nvPr/>
        </p:nvSpPr>
        <p:spPr>
          <a:xfrm>
            <a:off x="2591585" y="1604013"/>
            <a:ext cx="618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투과 없는 불투명 표면에서 반사</a:t>
            </a:r>
            <a:r>
              <a:rPr lang="ko-KR" altLang="en-US" dirty="0"/>
              <a:t>하여 시야에서 보이는 빛을 계산하는 함수를 통칭하는 용어</a:t>
            </a:r>
            <a:r>
              <a:rPr lang="en-US" altLang="ko-KR" dirty="0"/>
              <a:t>. </a:t>
            </a:r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B1529A-8BDF-AD43-FC3C-FE5594AD9030}"/>
              </a:ext>
            </a:extLst>
          </p:cNvPr>
          <p:cNvGrpSpPr/>
          <p:nvPr/>
        </p:nvGrpSpPr>
        <p:grpSpPr>
          <a:xfrm>
            <a:off x="239893" y="4570952"/>
            <a:ext cx="5048130" cy="2079262"/>
            <a:chOff x="4840405" y="4657226"/>
            <a:chExt cx="5048130" cy="2079262"/>
          </a:xfrm>
        </p:grpSpPr>
        <p:pic>
          <p:nvPicPr>
            <p:cNvPr id="15" name="그림 14" descr="디자인이(가) 표시된 사진&#10;&#10;자동 생성된 설명">
              <a:extLst>
                <a:ext uri="{FF2B5EF4-FFF2-40B4-BE49-F238E27FC236}">
                  <a16:creationId xmlns:a16="http://schemas.microsoft.com/office/drawing/2014/main" id="{A3072806-44F5-DB67-0417-9E987B0AB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1" b="22330"/>
            <a:stretch/>
          </p:blipFill>
          <p:spPr>
            <a:xfrm>
              <a:off x="4840405" y="4969366"/>
              <a:ext cx="3699971" cy="17671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4926B-1CDE-4F4B-CE64-0810EB051CAE}"/>
                </a:ext>
              </a:extLst>
            </p:cNvPr>
            <p:cNvSpPr txBox="1"/>
            <p:nvPr/>
          </p:nvSpPr>
          <p:spPr>
            <a:xfrm>
              <a:off x="4840405" y="5159138"/>
              <a:ext cx="18169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</a:rPr>
                <a:t>일부는 반사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(Reflection) 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9EB8D3-3EB3-7001-3936-9FB4AE243050}"/>
                </a:ext>
              </a:extLst>
            </p:cNvPr>
            <p:cNvSpPr txBox="1"/>
            <p:nvPr/>
          </p:nvSpPr>
          <p:spPr>
            <a:xfrm>
              <a:off x="5606999" y="6201270"/>
              <a:ext cx="255044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</a:rPr>
                <a:t>일부는 표면 산란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(Surface Scattering)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EA12F5-44F4-059A-D5FC-FD786C569424}"/>
                </a:ext>
              </a:extLst>
            </p:cNvPr>
            <p:cNvSpPr txBox="1"/>
            <p:nvPr/>
          </p:nvSpPr>
          <p:spPr>
            <a:xfrm>
              <a:off x="6825103" y="4657226"/>
              <a:ext cx="30634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입사하는 빛 의 방향 </a:t>
              </a:r>
              <a:endParaRPr lang="en-US" altLang="ko-KR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</a:t>
              </a:r>
              <a:endParaRPr lang="ko-KR" altLang="en-US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1F1958-D019-3F28-41CD-04BA94426159}"/>
              </a:ext>
            </a:extLst>
          </p:cNvPr>
          <p:cNvSpPr txBox="1"/>
          <p:nvPr/>
        </p:nvSpPr>
        <p:spPr>
          <a:xfrm>
            <a:off x="351634" y="2995117"/>
            <a:ext cx="11851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F(</a:t>
            </a:r>
            <a:r>
              <a:rPr lang="en-US" altLang="ko-KR" sz="1600" dirty="0" err="1"/>
              <a:t>v,h</a:t>
            </a:r>
            <a:r>
              <a:rPr lang="en-US" altLang="ko-KR" sz="1600" dirty="0"/>
              <a:t>)</a:t>
            </a:r>
            <a:r>
              <a:rPr lang="ko-KR" altLang="en-US" sz="1600" dirty="0"/>
              <a:t>에서 금속성과 빛 입사각을 고려하여 표면에서의 </a:t>
            </a:r>
            <a:r>
              <a:rPr lang="ko-KR" altLang="en-US" sz="1600" dirty="0">
                <a:solidFill>
                  <a:srgbClr val="C00000"/>
                </a:solidFill>
              </a:rPr>
              <a:t>반사</a:t>
            </a:r>
            <a:r>
              <a:rPr lang="en-US" altLang="ko-KR" sz="1600" dirty="0">
                <a:solidFill>
                  <a:srgbClr val="C00000"/>
                </a:solidFill>
              </a:rPr>
              <a:t>(Reflection)</a:t>
            </a:r>
            <a:r>
              <a:rPr lang="ko-KR" altLang="en-US" sz="1600" dirty="0"/>
              <a:t>와 </a:t>
            </a:r>
            <a:r>
              <a:rPr lang="ko-KR" altLang="en-US" sz="1600" dirty="0">
                <a:solidFill>
                  <a:schemeClr val="accent1"/>
                </a:solidFill>
                <a:latin typeface="Söhne"/>
              </a:rPr>
              <a:t>표면</a:t>
            </a:r>
            <a:r>
              <a:rPr lang="ko-KR" altLang="en-US" sz="1600" dirty="0">
                <a:solidFill>
                  <a:schemeClr val="accent1"/>
                </a:solidFill>
              </a:rPr>
              <a:t> 산란</a:t>
            </a:r>
            <a:r>
              <a:rPr lang="en-US" altLang="ko-KR" sz="1600" dirty="0">
                <a:solidFill>
                  <a:schemeClr val="accent1"/>
                </a:solidFill>
              </a:rPr>
              <a:t>(Surface Scattering)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비율을 구한다 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  </a:t>
            </a:r>
            <a:r>
              <a:rPr lang="ko-KR" altLang="en-US" sz="1600" dirty="0"/>
              <a:t>입사한 빛 </a:t>
            </a:r>
            <a:r>
              <a:rPr lang="en-US" altLang="ko-KR" sz="1600" dirty="0"/>
              <a:t>100% = </a:t>
            </a:r>
            <a:r>
              <a:rPr lang="ko-KR" altLang="en-US" sz="1600" dirty="0"/>
              <a:t>반사 비율 </a:t>
            </a:r>
            <a:r>
              <a:rPr lang="en-US" altLang="ko-KR" sz="1600" dirty="0"/>
              <a:t>+ </a:t>
            </a:r>
            <a:r>
              <a:rPr lang="ko-KR" altLang="en-US" sz="1600" dirty="0"/>
              <a:t>표면 산란 비율 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표면산란비율</a:t>
            </a:r>
            <a:r>
              <a:rPr lang="en-US" altLang="ko-KR" sz="1600" dirty="0"/>
              <a:t>) = 1 – </a:t>
            </a:r>
            <a:r>
              <a:rPr lang="en-US" altLang="ko-KR" sz="1600" dirty="0" err="1"/>
              <a:t>kS</a:t>
            </a:r>
            <a:r>
              <a:rPr lang="en-US" altLang="ko-KR" sz="1600" dirty="0"/>
              <a:t>(</a:t>
            </a:r>
            <a:r>
              <a:rPr lang="ko-KR" altLang="en-US" sz="1600" dirty="0"/>
              <a:t>반사율</a:t>
            </a:r>
            <a:r>
              <a:rPr lang="en-US" altLang="ko-KR" sz="1600" dirty="0"/>
              <a:t>) </a:t>
            </a:r>
            <a:r>
              <a:rPr lang="ko-KR" altLang="en-US" sz="1600" dirty="0"/>
              <a:t>      </a:t>
            </a:r>
            <a:r>
              <a:rPr lang="en-US" altLang="ko-KR" sz="1600" dirty="0"/>
              <a:t>                           </a:t>
            </a:r>
          </a:p>
          <a:p>
            <a:r>
              <a:rPr lang="en-US" altLang="ko-KR" sz="1600" dirty="0" err="1"/>
              <a:t>kS</a:t>
            </a:r>
            <a:r>
              <a:rPr lang="ko-KR" altLang="en-US" sz="1600" dirty="0"/>
              <a:t>는 </a:t>
            </a:r>
            <a:r>
              <a:rPr lang="en-US" altLang="ko-KR" sz="1600" dirty="0"/>
              <a:t>Specular term</a:t>
            </a:r>
            <a:r>
              <a:rPr lang="ko-KR" altLang="en-US" sz="1600" dirty="0"/>
              <a:t>에 사용되고</a:t>
            </a:r>
            <a:r>
              <a:rPr lang="en-US" altLang="ko-KR" sz="1600" dirty="0"/>
              <a:t>  </a:t>
            </a:r>
            <a:r>
              <a:rPr lang="ko-KR" altLang="en-US" sz="1600" dirty="0"/>
              <a:t>  </a:t>
            </a:r>
            <a:r>
              <a:rPr lang="en-US" altLang="ko-KR" sz="1600" dirty="0" err="1"/>
              <a:t>kD</a:t>
            </a:r>
            <a:r>
              <a:rPr lang="ko-KR" altLang="en-US" sz="1600" dirty="0"/>
              <a:t>는 </a:t>
            </a:r>
            <a:r>
              <a:rPr lang="en-US" altLang="ko-KR" sz="1600" dirty="0"/>
              <a:t>Diffuse term </a:t>
            </a:r>
            <a:r>
              <a:rPr lang="ko-KR" altLang="en-US" sz="1600" dirty="0"/>
              <a:t>에  적용한다</a:t>
            </a:r>
            <a:r>
              <a:rPr lang="en-US" altLang="ko-KR" sz="16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93257C-04BE-622B-81F4-DD9BC1C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13" y="4170723"/>
            <a:ext cx="3948112" cy="8970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235F17-2D15-3571-6832-246C7E1CD702}"/>
              </a:ext>
            </a:extLst>
          </p:cNvPr>
          <p:cNvGrpSpPr/>
          <p:nvPr/>
        </p:nvGrpSpPr>
        <p:grpSpPr>
          <a:xfrm>
            <a:off x="8375308" y="4129315"/>
            <a:ext cx="2620425" cy="979845"/>
            <a:chOff x="8369252" y="4274679"/>
            <a:chExt cx="2620425" cy="9798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0F4E02-E9C0-7487-7D5B-139C2723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9252" y="4274679"/>
              <a:ext cx="2066582" cy="9798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6347C-7F3C-892B-628D-E1B779902367}"/>
                </a:ext>
              </a:extLst>
            </p:cNvPr>
            <p:cNvSpPr txBox="1"/>
            <p:nvPr/>
          </p:nvSpPr>
          <p:spPr>
            <a:xfrm>
              <a:off x="10343346" y="4586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 </a:t>
              </a:r>
              <a:r>
                <a:rPr lang="en-US" altLang="ko-KR" dirty="0" err="1"/>
                <a:t>kD</a:t>
              </a:r>
              <a:endParaRPr lang="ko-KR" altLang="en-US" dirty="0"/>
            </a:p>
          </p:txBody>
        </p:sp>
      </p:grpSp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2110A09-BCB3-C4ED-E2BE-F20756961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58" y="5319085"/>
            <a:ext cx="2095500" cy="1428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6D296-E2E4-B939-6CEC-3C827743C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140" y="1336552"/>
            <a:ext cx="3078805" cy="1325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73E9B-C611-C6D6-0008-4B79486089E5}"/>
              </a:ext>
            </a:extLst>
          </p:cNvPr>
          <p:cNvSpPr txBox="1"/>
          <p:nvPr/>
        </p:nvSpPr>
        <p:spPr>
          <a:xfrm>
            <a:off x="3459224" y="3943697"/>
            <a:ext cx="269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Cook-Torrance </a:t>
            </a:r>
            <a:r>
              <a:rPr lang="en-US" altLang="ko-KR" sz="1400" b="1" dirty="0"/>
              <a:t>Specular</a:t>
            </a:r>
            <a:r>
              <a:rPr lang="en-US" altLang="ko-KR" sz="1400" dirty="0"/>
              <a:t> BRDF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A453-5674-6A11-A4D9-1F5F54DFDC89}"/>
              </a:ext>
            </a:extLst>
          </p:cNvPr>
          <p:cNvSpPr txBox="1"/>
          <p:nvPr/>
        </p:nvSpPr>
        <p:spPr>
          <a:xfrm>
            <a:off x="8375308" y="3990815"/>
            <a:ext cx="1281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Diffuse</a:t>
            </a:r>
            <a:r>
              <a:rPr lang="en-US" altLang="ko-KR" sz="1200" dirty="0"/>
              <a:t> BRDF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EBB5F-8184-EB1B-3F1E-4D986FE85E98}"/>
              </a:ext>
            </a:extLst>
          </p:cNvPr>
          <p:cNvSpPr txBox="1"/>
          <p:nvPr/>
        </p:nvSpPr>
        <p:spPr>
          <a:xfrm>
            <a:off x="9926049" y="3866752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BaseColor</a:t>
            </a:r>
            <a:endParaRPr lang="en-US" altLang="ko-KR" sz="1200" dirty="0"/>
          </a:p>
          <a:p>
            <a:r>
              <a:rPr lang="en-US" altLang="ko-KR" sz="1200" dirty="0"/>
              <a:t>Texture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768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6806-69C5-B285-4575-B038F6D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반사율 방정식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A8C60-CC06-AC5C-96EA-A11553953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68" y="3146722"/>
            <a:ext cx="22955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BC174-FBB7-39B8-6E88-1C02C1B3DB7A}"/>
              </a:ext>
            </a:extLst>
          </p:cNvPr>
          <p:cNvSpPr txBox="1"/>
          <p:nvPr/>
        </p:nvSpPr>
        <p:spPr>
          <a:xfrm>
            <a:off x="3795576" y="4425653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표면에서 적용되는 실제 빛의 강도는 </a:t>
            </a:r>
            <a:r>
              <a:rPr lang="ko-KR" altLang="en-US" dirty="0" err="1"/>
              <a:t>램버트</a:t>
            </a:r>
            <a:r>
              <a:rPr lang="ko-KR" altLang="en-US" dirty="0"/>
              <a:t> </a:t>
            </a:r>
            <a:r>
              <a:rPr lang="ko-KR" altLang="en-US" dirty="0" err="1"/>
              <a:t>코싸인</a:t>
            </a:r>
            <a:r>
              <a:rPr lang="ko-KR" altLang="en-US" dirty="0"/>
              <a:t> 을 사용합니다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C0C98-7603-3041-ED51-E3D7372493E3}"/>
              </a:ext>
            </a:extLst>
          </p:cNvPr>
          <p:cNvSpPr txBox="1"/>
          <p:nvPr/>
        </p:nvSpPr>
        <p:spPr>
          <a:xfrm>
            <a:off x="1177291" y="1989988"/>
            <a:ext cx="85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빛에 해당되는 식은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+ </a:t>
            </a:r>
            <a:r>
              <a:rPr lang="en-US" altLang="ko-KR" dirty="0" err="1"/>
              <a:t>DiffuseBRDF</a:t>
            </a:r>
            <a:r>
              <a:rPr lang="ko-KR" altLang="en-US" dirty="0"/>
              <a:t>결과</a:t>
            </a:r>
            <a:r>
              <a:rPr lang="en-US" altLang="ko-KR" dirty="0"/>
              <a:t>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61F74-092E-0B8A-B384-68AAD9EE1F72}"/>
              </a:ext>
            </a:extLst>
          </p:cNvPr>
          <p:cNvSpPr txBox="1"/>
          <p:nvPr/>
        </p:nvSpPr>
        <p:spPr>
          <a:xfrm>
            <a:off x="6035040" y="2670689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float3 RGB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399DB-2E3E-25DA-85EA-7619B18D985E}"/>
              </a:ext>
            </a:extLst>
          </p:cNvPr>
          <p:cNvSpPr txBox="1"/>
          <p:nvPr/>
        </p:nvSpPr>
        <p:spPr>
          <a:xfrm>
            <a:off x="7863268" y="262479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0.0~1.0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20FDF8-66ED-8D0A-335E-CAEFB88AB1D4}"/>
              </a:ext>
            </a:extLst>
          </p:cNvPr>
          <p:cNvSpPr/>
          <p:nvPr/>
        </p:nvSpPr>
        <p:spPr>
          <a:xfrm>
            <a:off x="7955281" y="2156460"/>
            <a:ext cx="891540" cy="8835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6F224-CA85-AFEB-27BC-66F35E102EDF}"/>
              </a:ext>
            </a:extLst>
          </p:cNvPr>
          <p:cNvCxnSpPr/>
          <p:nvPr/>
        </p:nvCxnSpPr>
        <p:spPr>
          <a:xfrm flipH="1">
            <a:off x="3870960" y="3146722"/>
            <a:ext cx="4191000" cy="85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AE6FBA4-893C-D226-FC0A-22ACE363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44" y="1693463"/>
            <a:ext cx="2095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사람의 눈과 빛의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표면 시뮬레이션</a:t>
            </a:r>
            <a:r>
              <a:rPr lang="en-US" altLang="ko-KR" dirty="0"/>
              <a:t> </a:t>
            </a:r>
            <a:r>
              <a:rPr lang="ko-KR" altLang="en-US" dirty="0"/>
              <a:t>모델의 종류 </a:t>
            </a:r>
            <a:r>
              <a:rPr lang="en-US" altLang="ko-KR" dirty="0"/>
              <a:t>(BSDF)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BRDF</a:t>
            </a:r>
            <a:r>
              <a:rPr lang="ko-KR" altLang="en-US" dirty="0"/>
              <a:t>의 반사</a:t>
            </a:r>
            <a:r>
              <a:rPr lang="en-US" altLang="ko-KR" dirty="0"/>
              <a:t>(Reflection)</a:t>
            </a:r>
            <a:r>
              <a:rPr lang="ko-KR" altLang="en-US" dirty="0"/>
              <a:t>와 표면 산란</a:t>
            </a:r>
            <a:r>
              <a:rPr lang="en-US" altLang="ko-KR" dirty="0"/>
              <a:t>(Surface Scattering)</a:t>
            </a:r>
            <a:r>
              <a:rPr lang="ko-KR" altLang="en-US" dirty="0"/>
              <a:t>의 에너지 보존을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Diffuse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r>
              <a:rPr lang="ko-KR" altLang="en-US" dirty="0"/>
              <a:t>와 </a:t>
            </a:r>
            <a:r>
              <a:rPr lang="en-US" altLang="ko-KR" dirty="0"/>
              <a:t>, </a:t>
            </a:r>
            <a:r>
              <a:rPr lang="ko-KR" altLang="en-US" dirty="0"/>
              <a:t>쿡</a:t>
            </a:r>
            <a:r>
              <a:rPr lang="en-US" altLang="ko-KR" dirty="0"/>
              <a:t>-</a:t>
            </a:r>
            <a:r>
              <a:rPr lang="ko-KR" altLang="en-US" dirty="0" err="1"/>
              <a:t>토렌스</a:t>
            </a:r>
            <a:r>
              <a:rPr lang="ko-KR" altLang="en-US" dirty="0"/>
              <a:t> </a:t>
            </a:r>
            <a:r>
              <a:rPr lang="en-US" altLang="ko-KR" dirty="0"/>
              <a:t>Specular BRDF</a:t>
            </a:r>
            <a:r>
              <a:rPr lang="ko-KR" altLang="en-US" dirty="0"/>
              <a:t>의 </a:t>
            </a:r>
            <a:r>
              <a:rPr lang="en-US" altLang="ko-KR" dirty="0"/>
              <a:t>F D G </a:t>
            </a:r>
            <a:r>
              <a:rPr lang="ko-KR" altLang="en-US" dirty="0"/>
              <a:t>함수를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C50E-A8E0-D862-0D47-219CA0C3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미세면 모델 </a:t>
            </a:r>
            <a:r>
              <a:rPr lang="en-US" altLang="ko-KR" dirty="0"/>
              <a:t>(Microfacet model)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3CE39-ED54-4B21-E452-E9EA3037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614199" y="1534681"/>
            <a:ext cx="3249142" cy="180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80B23-0498-E90D-CABC-2729A2CAD5AC}"/>
              </a:ext>
            </a:extLst>
          </p:cNvPr>
          <p:cNvSpPr txBox="1"/>
          <p:nvPr/>
        </p:nvSpPr>
        <p:spPr>
          <a:xfrm>
            <a:off x="4331970" y="1975782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프래그먼트는</a:t>
            </a:r>
            <a:r>
              <a:rPr lang="ko-KR" altLang="en-US" dirty="0"/>
              <a:t> 다수의 미세면을  갖는 것으로 생각하여 모델링한다</a:t>
            </a:r>
            <a:r>
              <a:rPr lang="en-US" altLang="ko-KR" dirty="0"/>
              <a:t>.</a:t>
            </a:r>
            <a:r>
              <a:rPr lang="ko-KR" altLang="en-US" dirty="0"/>
              <a:t>  전체 미세면의 특징을 설명하는 거칠기</a:t>
            </a:r>
            <a:r>
              <a:rPr lang="en-US" altLang="ko-KR" dirty="0"/>
              <a:t>(Roughness),</a:t>
            </a:r>
            <a:r>
              <a:rPr lang="ko-KR" altLang="en-US" dirty="0"/>
              <a:t>금속성</a:t>
            </a:r>
            <a:r>
              <a:rPr lang="en-US" altLang="ko-KR" dirty="0"/>
              <a:t>(</a:t>
            </a:r>
            <a:r>
              <a:rPr lang="en-US" altLang="ko-KR" dirty="0" err="1"/>
              <a:t>Metalness</a:t>
            </a:r>
            <a:r>
              <a:rPr lang="en-US" altLang="ko-KR" dirty="0"/>
              <a:t>), </a:t>
            </a:r>
            <a:r>
              <a:rPr lang="ko-KR" altLang="en-US" dirty="0"/>
              <a:t>폐쇄성</a:t>
            </a:r>
            <a:r>
              <a:rPr lang="en-US" altLang="ko-KR" dirty="0"/>
              <a:t>(Shadowing and masking) 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701E-2027-CB45-7DF7-8A6460D8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" y="3355454"/>
            <a:ext cx="3876675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F575A-8040-C5F3-19CC-141623942BD1}"/>
              </a:ext>
            </a:extLst>
          </p:cNvPr>
          <p:cNvSpPr txBox="1"/>
          <p:nvPr/>
        </p:nvSpPr>
        <p:spPr>
          <a:xfrm>
            <a:off x="4254537" y="3465934"/>
            <a:ext cx="773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Roughness ( 0.0 ~ 1.0)</a:t>
            </a:r>
          </a:p>
          <a:p>
            <a:r>
              <a:rPr lang="ko-KR" altLang="en-US" dirty="0"/>
              <a:t>미세면의 방향이 </a:t>
            </a:r>
            <a:r>
              <a:rPr lang="ko-KR" altLang="en-US" dirty="0" err="1"/>
              <a:t>노멀</a:t>
            </a:r>
            <a:r>
              <a:rPr lang="ko-KR" altLang="en-US" dirty="0"/>
              <a:t> 방향과</a:t>
            </a:r>
            <a:r>
              <a:rPr lang="ko-KR" altLang="en-US" b="1" dirty="0"/>
              <a:t> </a:t>
            </a:r>
            <a:r>
              <a:rPr lang="ko-KR" altLang="en-US" dirty="0"/>
              <a:t>분포적으로 얼마나 </a:t>
            </a:r>
            <a:r>
              <a:rPr lang="ko-KR" altLang="en-US" dirty="0" err="1"/>
              <a:t>다른지를</a:t>
            </a:r>
            <a:r>
              <a:rPr lang="ko-KR" altLang="en-US" dirty="0"/>
              <a:t>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노말과</a:t>
            </a:r>
            <a:r>
              <a:rPr lang="en-US" altLang="ko-KR" dirty="0"/>
              <a:t> </a:t>
            </a:r>
            <a:r>
              <a:rPr lang="ko-KR" altLang="en-US" dirty="0"/>
              <a:t>정렬되어 있는지를 나타내는 통계적 분포</a:t>
            </a:r>
            <a:r>
              <a:rPr lang="en-US" altLang="ko-KR" dirty="0"/>
              <a:t>.</a:t>
            </a:r>
            <a:r>
              <a:rPr lang="ko-KR" altLang="en-US" dirty="0"/>
              <a:t>  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7EB18B-2FEB-26DD-35F7-F557C05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21" y="5605338"/>
            <a:ext cx="3566295" cy="110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6519D-4A7E-B7E8-3F3A-324F232EE1F6}"/>
              </a:ext>
            </a:extLst>
          </p:cNvPr>
          <p:cNvSpPr txBox="1"/>
          <p:nvPr/>
        </p:nvSpPr>
        <p:spPr>
          <a:xfrm>
            <a:off x="4254537" y="5702845"/>
            <a:ext cx="747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Shadowing and masking (  roughness , n, l , v , </a:t>
            </a:r>
            <a:r>
              <a:rPr lang="ko-KR" altLang="en-US" dirty="0"/>
              <a:t>로 계산가능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미세면의 기하학적 구조와 시야</a:t>
            </a:r>
            <a:r>
              <a:rPr lang="en-US" altLang="ko-KR" dirty="0"/>
              <a:t>,</a:t>
            </a:r>
            <a:r>
              <a:rPr lang="ko-KR" altLang="en-US" dirty="0"/>
              <a:t>빛의 각도에 따라  미세표면의 반사가 </a:t>
            </a:r>
            <a:endParaRPr lang="en-US" altLang="ko-KR" dirty="0"/>
          </a:p>
          <a:p>
            <a:r>
              <a:rPr lang="ko-KR" altLang="en-US" dirty="0"/>
              <a:t>일어나지 않는 통계적 분포</a:t>
            </a:r>
            <a:r>
              <a:rPr lang="en-US" altLang="ko-KR" dirty="0"/>
              <a:t>.  </a:t>
            </a:r>
            <a:r>
              <a:rPr lang="ko-KR" altLang="en-US" dirty="0"/>
              <a:t>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7887B-3797-3CF8-C74B-0296EF6B1A33}"/>
              </a:ext>
            </a:extLst>
          </p:cNvPr>
          <p:cNvSpPr txBox="1"/>
          <p:nvPr/>
        </p:nvSpPr>
        <p:spPr>
          <a:xfrm>
            <a:off x="4231565" y="4454612"/>
            <a:ext cx="7570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Metalness</a:t>
            </a:r>
            <a:r>
              <a:rPr lang="en-US" altLang="ko-KR" dirty="0"/>
              <a:t> (0.0 ~ 1.0)</a:t>
            </a:r>
          </a:p>
          <a:p>
            <a:r>
              <a:rPr lang="ko-KR" altLang="en-US" dirty="0"/>
              <a:t>미세면의 금속성을 의미한다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반사 </a:t>
            </a:r>
            <a:r>
              <a:rPr lang="en-US" altLang="ko-KR" dirty="0"/>
              <a:t>: </a:t>
            </a:r>
            <a:r>
              <a:rPr lang="ko-KR" altLang="en-US" dirty="0" err="1"/>
              <a:t>표면산란</a:t>
            </a:r>
            <a:r>
              <a:rPr lang="ko-KR" altLang="en-US" dirty="0"/>
              <a:t> 비율에 영향을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C2AECC-0E37-44F2-9D1C-34C68947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81" y="4273504"/>
            <a:ext cx="1350001" cy="13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59462-D994-4467-A90A-2E853971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11" y="4389264"/>
            <a:ext cx="2559906" cy="11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C87B-6A57-F6B7-0F52-BF1E812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Cook-Torrance Specular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D2202-DD16-82CE-BDEF-686DE58A0F50}"/>
              </a:ext>
            </a:extLst>
          </p:cNvPr>
          <p:cNvSpPr txBox="1"/>
          <p:nvPr/>
        </p:nvSpPr>
        <p:spPr>
          <a:xfrm>
            <a:off x="481166" y="1634538"/>
            <a:ext cx="680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미세면 모델</a:t>
            </a:r>
            <a:r>
              <a:rPr lang="en-US" altLang="ko-KR" dirty="0"/>
              <a:t>(Microfacet model)</a:t>
            </a:r>
            <a:r>
              <a:rPr lang="ko-KR" altLang="en-US" dirty="0"/>
              <a:t>을 기반으로 한</a:t>
            </a:r>
            <a:r>
              <a:rPr lang="en-US" altLang="ko-KR" dirty="0"/>
              <a:t> </a:t>
            </a:r>
            <a:r>
              <a:rPr lang="ko-KR" altLang="en-US" dirty="0"/>
              <a:t>반사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F926-C29D-FC73-D2AD-7AB6DDFF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00" y="2722816"/>
            <a:ext cx="3948112" cy="89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7D677-5662-967D-C138-E09D3FC273CE}"/>
              </a:ext>
            </a:extLst>
          </p:cNvPr>
          <p:cNvSpPr txBox="1"/>
          <p:nvPr/>
        </p:nvSpPr>
        <p:spPr>
          <a:xfrm>
            <a:off x="134711" y="4480278"/>
            <a:ext cx="11694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D(h) :</a:t>
            </a:r>
            <a:r>
              <a:rPr lang="ko-KR" altLang="en-US" dirty="0"/>
              <a:t> 법선 분포 함수   </a:t>
            </a:r>
            <a:r>
              <a:rPr lang="en-US" altLang="ko-KR" dirty="0"/>
              <a:t>n-h </a:t>
            </a:r>
            <a:r>
              <a:rPr lang="ko-KR" altLang="en-US" dirty="0"/>
              <a:t>사이각은 </a:t>
            </a:r>
            <a:r>
              <a:rPr lang="en-US" altLang="ko-KR" dirty="0"/>
              <a:t>0</a:t>
            </a:r>
            <a:r>
              <a:rPr lang="ko-KR" altLang="en-US" dirty="0"/>
              <a:t>에 가까울수록 반사율이 최대</a:t>
            </a:r>
            <a:r>
              <a:rPr lang="en-US" altLang="ko-KR" dirty="0"/>
              <a:t>(1)</a:t>
            </a:r>
            <a:r>
              <a:rPr lang="ko-KR" altLang="en-US" dirty="0"/>
              <a:t>가 되며 거칠기는 이를 작게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F(</a:t>
            </a:r>
            <a:r>
              <a:rPr lang="en-US" altLang="ko-KR" dirty="0" err="1"/>
              <a:t>v,h</a:t>
            </a:r>
            <a:r>
              <a:rPr lang="en-US" altLang="ko-KR" dirty="0"/>
              <a:t>): </a:t>
            </a:r>
            <a:r>
              <a:rPr lang="ko-KR" altLang="en-US" dirty="0" err="1"/>
              <a:t>프레넬</a:t>
            </a:r>
            <a:r>
              <a:rPr lang="ko-KR" altLang="en-US" dirty="0"/>
              <a:t> 반사     </a:t>
            </a:r>
            <a:r>
              <a:rPr lang="en-US" altLang="ko-KR" dirty="0"/>
              <a:t>v-h </a:t>
            </a:r>
            <a:r>
              <a:rPr lang="ko-KR" altLang="en-US" dirty="0" err="1"/>
              <a:t>사이각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에서 기본 반사율에 시작해서  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en-US" altLang="ko-KR" dirty="0"/>
              <a:t>G(</a:t>
            </a:r>
            <a:r>
              <a:rPr lang="en-US" altLang="ko-KR" dirty="0" err="1"/>
              <a:t>l,v,h</a:t>
            </a:r>
            <a:r>
              <a:rPr lang="en-US" altLang="ko-KR" dirty="0"/>
              <a:t>): </a:t>
            </a:r>
            <a:r>
              <a:rPr lang="ko-KR" altLang="en-US" dirty="0"/>
              <a:t>폐쇄성 감쇠   </a:t>
            </a:r>
            <a:r>
              <a:rPr lang="en-US" altLang="ko-KR" dirty="0" err="1"/>
              <a:t>l,v</a:t>
            </a:r>
            <a:r>
              <a:rPr lang="ko-KR" altLang="en-US" dirty="0"/>
              <a:t>각도 와 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 미세면들이 생긴다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함수는 물리 함수의 근사식이며 다양한 방식으로 이론을 근사화 하는 함수가 있을 수 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24959-5268-B67A-BD21-DEEB0EF83DAD}"/>
              </a:ext>
            </a:extLst>
          </p:cNvPr>
          <p:cNvSpPr txBox="1"/>
          <p:nvPr/>
        </p:nvSpPr>
        <p:spPr>
          <a:xfrm>
            <a:off x="7574282" y="2367670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float3</a:t>
            </a:r>
            <a:r>
              <a:rPr lang="ko-KR" altLang="en-US" sz="1400" dirty="0"/>
              <a:t>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22711-C5C2-2B04-6B6F-B9AB0CE64319}"/>
              </a:ext>
            </a:extLst>
          </p:cNvPr>
          <p:cNvCxnSpPr>
            <a:cxnSpLocks/>
          </p:cNvCxnSpPr>
          <p:nvPr/>
        </p:nvCxnSpPr>
        <p:spPr>
          <a:xfrm flipV="1">
            <a:off x="7574282" y="2649640"/>
            <a:ext cx="365758" cy="25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7DD93F-AF01-E142-3C2D-9C227D0E8C0F}"/>
              </a:ext>
            </a:extLst>
          </p:cNvPr>
          <p:cNvSpPr txBox="1"/>
          <p:nvPr/>
        </p:nvSpPr>
        <p:spPr>
          <a:xfrm>
            <a:off x="6562028" y="243675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4FA3D-B6CF-7AA9-D304-8E4B3B82B260}"/>
              </a:ext>
            </a:extLst>
          </p:cNvPr>
          <p:cNvSpPr txBox="1"/>
          <p:nvPr/>
        </p:nvSpPr>
        <p:spPr>
          <a:xfrm>
            <a:off x="8522901" y="247573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78A22BF-B428-EB61-45CC-EE63CA177630}"/>
              </a:ext>
            </a:extLst>
          </p:cNvPr>
          <p:cNvCxnSpPr>
            <a:cxnSpLocks/>
          </p:cNvCxnSpPr>
          <p:nvPr/>
        </p:nvCxnSpPr>
        <p:spPr>
          <a:xfrm flipV="1">
            <a:off x="8423476" y="2772579"/>
            <a:ext cx="182879" cy="13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55DB52-7AFA-8EEF-4B9D-1DB3028D643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873242" y="2744533"/>
            <a:ext cx="52621" cy="16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A8B2C-8B6E-CCAC-165F-E8C04A496590}"/>
              </a:ext>
            </a:extLst>
          </p:cNvPr>
          <p:cNvSpPr txBox="1"/>
          <p:nvPr/>
        </p:nvSpPr>
        <p:spPr>
          <a:xfrm>
            <a:off x="5320392" y="3808701"/>
            <a:ext cx="610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altLang="ko-KR" sz="1400" dirty="0"/>
              <a:t> = Half vector , </a:t>
            </a:r>
            <a:r>
              <a:rPr lang="ko-KR" altLang="en-US" sz="1400" dirty="0"/>
              <a:t>입사 방향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ko-KR" altLang="en-US" sz="1400" dirty="0"/>
              <a:t>과 시야 방향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ko-KR" altLang="en-US" sz="1400" dirty="0"/>
              <a:t>가 주어졌을 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그 둘을 연결하여 시야 방향 으로 반사를 일으킬 수 있는 법선 벡터이다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243CCA8-F7F4-A8E6-AD60-907320B7AAF7}"/>
              </a:ext>
            </a:extLst>
          </p:cNvPr>
          <p:cNvGrpSpPr/>
          <p:nvPr/>
        </p:nvGrpSpPr>
        <p:grpSpPr>
          <a:xfrm>
            <a:off x="1054172" y="2403247"/>
            <a:ext cx="3563548" cy="2015875"/>
            <a:chOff x="1054172" y="2403247"/>
            <a:chExt cx="3563548" cy="20158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A7E628-0862-D533-5111-D7D10A966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6" r="10039"/>
            <a:stretch/>
          </p:blipFill>
          <p:spPr>
            <a:xfrm>
              <a:off x="1054172" y="2438875"/>
              <a:ext cx="3563548" cy="1980247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16E0A1D-A264-5530-E1FC-47443915F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1568" y="2649640"/>
              <a:ext cx="35912" cy="1068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C12EDD-7702-C64A-85E6-F9563ECDDD3B}"/>
                </a:ext>
              </a:extLst>
            </p:cNvPr>
            <p:cNvSpPr txBox="1"/>
            <p:nvPr/>
          </p:nvSpPr>
          <p:spPr>
            <a:xfrm>
              <a:off x="2619217" y="24032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n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C57D59A-A429-EE37-BF61-7F5A78B1AA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3461" y="3207584"/>
              <a:ext cx="914019" cy="5109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E88DBF-A376-A2C6-386D-E2E43C63428A}"/>
                </a:ext>
              </a:extLst>
            </p:cNvPr>
            <p:cNvSpPr txBox="1"/>
            <p:nvPr/>
          </p:nvSpPr>
          <p:spPr>
            <a:xfrm>
              <a:off x="1523271" y="3059665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l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3B4482D-0060-1F1B-22F2-F2E4AA87D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8875" y="2721513"/>
              <a:ext cx="232693" cy="100029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1566D-DCCA-989A-1182-158FDC390D01}"/>
                </a:ext>
              </a:extLst>
            </p:cNvPr>
            <p:cNvSpPr txBox="1"/>
            <p:nvPr/>
          </p:nvSpPr>
          <p:spPr>
            <a:xfrm>
              <a:off x="2218860" y="252093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v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BAB0B6F-4CFD-861E-D0E2-8AE06195FF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5856" y="2917448"/>
              <a:ext cx="648789" cy="781276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8D8C7-DE6D-A986-622D-8CA90F47AEA1}"/>
                </a:ext>
              </a:extLst>
            </p:cNvPr>
            <p:cNvSpPr txBox="1"/>
            <p:nvPr/>
          </p:nvSpPr>
          <p:spPr>
            <a:xfrm>
              <a:off x="1879948" y="259451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h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15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1897-9BF5-8DD9-E191-8565E9C3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D(Normal Distribution Function)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8340-7724-08B7-DAD7-6545EEECBB5F}"/>
              </a:ext>
            </a:extLst>
          </p:cNvPr>
          <p:cNvSpPr txBox="1"/>
          <p:nvPr/>
        </p:nvSpPr>
        <p:spPr>
          <a:xfrm>
            <a:off x="650240" y="1507644"/>
            <a:ext cx="89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분포 함수</a:t>
            </a:r>
            <a:r>
              <a:rPr lang="en-US" altLang="ko-KR" dirty="0"/>
              <a:t>:  </a:t>
            </a:r>
            <a:r>
              <a:rPr lang="ko-KR" altLang="en-US" sz="1600" dirty="0"/>
              <a:t>반사를 일으키는 미세면으로 최대 </a:t>
            </a:r>
            <a:r>
              <a:rPr lang="ko-KR" altLang="en-US" sz="1600" dirty="0" err="1"/>
              <a:t>반사량이</a:t>
            </a:r>
            <a:r>
              <a:rPr lang="ko-KR" altLang="en-US" sz="1600" dirty="0"/>
              <a:t> 어떻게 되는가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BBDF-E17B-82B7-020B-63FDFF3051C7}"/>
              </a:ext>
            </a:extLst>
          </p:cNvPr>
          <p:cNvSpPr txBox="1"/>
          <p:nvPr/>
        </p:nvSpPr>
        <p:spPr>
          <a:xfrm>
            <a:off x="3953703" y="2720287"/>
            <a:ext cx="80174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ko-KR" altLang="en-US" sz="1400" dirty="0"/>
              <a:t>는 여러 미세면 중에서 반사를 볼 수 있는 빛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ko-KR" altLang="en-US" sz="1400" dirty="0"/>
              <a:t>을 시선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ko-KR" altLang="en-US" sz="1400" dirty="0"/>
              <a:t>로 반사시키는 미세면 법선 방향이다</a:t>
            </a:r>
            <a:r>
              <a:rPr lang="en-US" altLang="ko-KR" sz="1400" dirty="0"/>
              <a:t>. </a:t>
            </a:r>
            <a:r>
              <a:rPr lang="en-US" altLang="ko-KR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n·h</a:t>
            </a:r>
            <a:r>
              <a:rPr lang="ko-KR" altLang="en-US" sz="1400" dirty="0"/>
              <a:t>는 이러한 반사 가능한 방향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ko-KR" altLang="en-US" sz="1400" dirty="0"/>
              <a:t>와 얼마나 유사한 각도를 이루는지를 나타낸다</a:t>
            </a:r>
            <a:r>
              <a:rPr lang="en-US" altLang="ko-KR" sz="1400" dirty="0"/>
              <a:t>.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ko-KR" altLang="en-US" sz="1400" dirty="0"/>
              <a:t>이 미세면 법선 분포의 평균 방향이므로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altLang="ko-KR" sz="1400" dirty="0"/>
              <a:t>·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 h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1</a:t>
            </a:r>
            <a:r>
              <a:rPr lang="ko-KR" altLang="en-US" sz="1400" dirty="0"/>
              <a:t>에 가까울수록 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altLang="ko-KR" sz="1400" dirty="0"/>
              <a:t> </a:t>
            </a:r>
            <a:r>
              <a:rPr lang="ko-KR" altLang="en-US" sz="1400" dirty="0"/>
              <a:t>방향으로 향하는 미세면의 분포 밀도가 높음을 의미한다</a:t>
            </a:r>
            <a:r>
              <a:rPr lang="en-US" altLang="ko-KR" sz="1400" dirty="0"/>
              <a:t>.      </a:t>
            </a:r>
            <a:r>
              <a:rPr lang="en-US" altLang="ko-KR" sz="1400" b="1" dirty="0"/>
              <a:t>“</a:t>
            </a:r>
            <a:r>
              <a:rPr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altLang="ko-KR" sz="1400" b="1" dirty="0"/>
              <a:t>·</a:t>
            </a:r>
            <a:r>
              <a:rPr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에 가까울수록 반사 최대량이 된다</a:t>
            </a:r>
            <a:r>
              <a:rPr lang="en-US" altLang="ko-KR" sz="1400" b="1" dirty="0"/>
              <a:t>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4849D4-9F0C-33F6-2F70-ABDEE79A9BFB}"/>
              </a:ext>
            </a:extLst>
          </p:cNvPr>
          <p:cNvGrpSpPr/>
          <p:nvPr/>
        </p:nvGrpSpPr>
        <p:grpSpPr>
          <a:xfrm>
            <a:off x="3791191" y="1864401"/>
            <a:ext cx="8538725" cy="833471"/>
            <a:chOff x="2743200" y="1450165"/>
            <a:chExt cx="13317377" cy="14923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0A63B-B732-B1F8-DBE6-A8F0D66E8EE6}"/>
                </a:ext>
              </a:extLst>
            </p:cNvPr>
            <p:cNvSpPr txBox="1"/>
            <p:nvPr/>
          </p:nvSpPr>
          <p:spPr>
            <a:xfrm>
              <a:off x="10580511" y="1969570"/>
              <a:ext cx="5480066" cy="6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2"/>
                </a:rPr>
                <a:t>(</a:t>
              </a:r>
              <a:r>
                <a:rPr lang="ko-KR" altLang="en-US" dirty="0">
                  <a:hlinkClick r:id="rId2"/>
                </a:rPr>
                <a:t>링크</a:t>
              </a:r>
              <a:r>
                <a:rPr lang="en-US" altLang="ko-KR" dirty="0">
                  <a:hlinkClick r:id="rId2"/>
                </a:rPr>
                <a:t>) </a:t>
              </a:r>
              <a:r>
                <a:rPr lang="ko-KR" altLang="en-US" dirty="0">
                  <a:hlinkClick r:id="rId2"/>
                </a:rPr>
                <a:t>그래프로 확인해보기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9CB25F-34D8-7863-A545-112B1827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0" y="1450165"/>
              <a:ext cx="7616190" cy="14923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AB40B8-F23D-02EE-88F0-108426F3E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466" y="5212704"/>
            <a:ext cx="7955192" cy="1595331"/>
          </a:xfrm>
          <a:prstGeom prst="rect">
            <a:avLst/>
          </a:prstGeom>
        </p:spPr>
      </p:pic>
      <p:pic>
        <p:nvPicPr>
          <p:cNvPr id="12" name="그림 11" descr="라인, 도표, 그래프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7FEF65-9F96-45B9-3BCF-B92B77E0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56" y="3689312"/>
            <a:ext cx="3267462" cy="1325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8BDC98-FA9A-0B20-9C33-BA6ACD3F1435}"/>
              </a:ext>
            </a:extLst>
          </p:cNvPr>
          <p:cNvSpPr txBox="1"/>
          <p:nvPr/>
        </p:nvSpPr>
        <p:spPr>
          <a:xfrm>
            <a:off x="3921781" y="4060769"/>
            <a:ext cx="81515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α(</a:t>
            </a:r>
            <a:r>
              <a:rPr lang="ko-KR" altLang="en-US" sz="1400" dirty="0"/>
              <a:t>거칠기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방향과 미세면의 방향이 얼마나 정렬되어 있는지 퍼짐의 정도를 의미한다</a:t>
            </a:r>
            <a:endParaRPr lang="en-US" altLang="ko-KR" sz="1400" dirty="0"/>
          </a:p>
          <a:p>
            <a:r>
              <a:rPr lang="en-US" altLang="ko-KR" sz="1400" dirty="0"/>
              <a:t>Roughness</a:t>
            </a:r>
            <a:r>
              <a:rPr lang="ko-KR" altLang="en-US" sz="1400" dirty="0"/>
              <a:t>는 </a:t>
            </a:r>
            <a:r>
              <a:rPr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altLang="ko-KR" sz="1400" b="1" dirty="0"/>
              <a:t>·</a:t>
            </a:r>
            <a:r>
              <a:rPr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h</a:t>
            </a:r>
            <a:r>
              <a:rPr lang="en-US" altLang="ko-KR" sz="1400" b="1" dirty="0"/>
              <a:t> </a:t>
            </a:r>
            <a:r>
              <a:rPr lang="en-US" altLang="ko-KR" sz="1400" dirty="0"/>
              <a:t>=1</a:t>
            </a:r>
            <a:r>
              <a:rPr lang="ko-KR" altLang="en-US" sz="1400" dirty="0"/>
              <a:t>에서의 반사 최대를 낮추고</a:t>
            </a:r>
            <a:r>
              <a:rPr lang="en-US" altLang="ko-KR" sz="1400" dirty="0"/>
              <a:t>,</a:t>
            </a:r>
            <a:r>
              <a:rPr lang="ko-KR" altLang="en-US" sz="1400" dirty="0"/>
              <a:t>그 에너지를 </a:t>
            </a:r>
            <a:r>
              <a:rPr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altLang="ko-KR" sz="1400" b="1" dirty="0"/>
              <a:t>·</a:t>
            </a:r>
            <a:r>
              <a:rPr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h</a:t>
            </a:r>
            <a:r>
              <a:rPr lang="en-US" altLang="ko-KR" sz="1400" b="1" dirty="0"/>
              <a:t> </a:t>
            </a:r>
            <a:r>
              <a:rPr lang="ko-KR" altLang="en-US" sz="1400" dirty="0"/>
              <a:t>가 작은 영역으로 재분배한다</a:t>
            </a:r>
            <a:r>
              <a:rPr lang="en-US" altLang="ko-KR" sz="1400" dirty="0"/>
              <a:t>. 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반사의 총량을 줄이는 것이 아니라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반사를 넓게 </a:t>
            </a:r>
            <a:r>
              <a:rPr lang="ko-KR" altLang="en-US" sz="1400" b="1" dirty="0" err="1"/>
              <a:t>분포시키는</a:t>
            </a:r>
            <a:r>
              <a:rPr lang="ko-KR" altLang="en-US" sz="1400" b="1" dirty="0"/>
              <a:t> 역할을 한다</a:t>
            </a:r>
            <a:r>
              <a:rPr lang="en-US" altLang="ko-KR" sz="1400" b="1" dirty="0"/>
              <a:t>.”</a:t>
            </a:r>
            <a:br>
              <a:rPr lang="en-US" altLang="ko-KR" sz="1400" dirty="0"/>
            </a:br>
            <a:r>
              <a:rPr lang="en-US" altLang="ko-KR" sz="1400" dirty="0"/>
              <a:t>α ↑ (</a:t>
            </a:r>
            <a:r>
              <a:rPr lang="ko-KR" altLang="en-US" sz="1400" dirty="0"/>
              <a:t>하이라이트 넓고 흐림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, α ↓ (</a:t>
            </a:r>
            <a:r>
              <a:rPr lang="ko-KR" altLang="en-US" sz="1400" dirty="0"/>
              <a:t>하이라이트 작고 강함</a:t>
            </a:r>
            <a:r>
              <a:rPr lang="en-US" altLang="ko-KR" sz="1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436CD-B248-E81D-C5AA-7DC91FDC7640}"/>
              </a:ext>
            </a:extLst>
          </p:cNvPr>
          <p:cNvSpPr txBox="1"/>
          <p:nvPr/>
        </p:nvSpPr>
        <p:spPr>
          <a:xfrm>
            <a:off x="163491" y="5156970"/>
            <a:ext cx="33514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100" dirty="0"/>
              <a:t>거칠기 </a:t>
            </a:r>
            <a:r>
              <a:rPr lang="en-US" altLang="ko-KR" sz="1100" dirty="0"/>
              <a:t>1</a:t>
            </a:r>
            <a:r>
              <a:rPr lang="ko-KR" altLang="en-US" sz="1100" dirty="0"/>
              <a:t>은 미세면의 방향이 좌우 </a:t>
            </a:r>
            <a:r>
              <a:rPr lang="en-US" altLang="ko-KR" sz="1100" dirty="0"/>
              <a:t>90</a:t>
            </a:r>
            <a:r>
              <a:rPr lang="ko-KR" altLang="en-US" sz="1100" dirty="0"/>
              <a:t>도 가까운 미세면이 많다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lphaLcParenBoth"/>
            </a:pPr>
            <a:r>
              <a:rPr lang="ko-KR" altLang="en-US" sz="1100" dirty="0"/>
              <a:t>거칠기 </a:t>
            </a:r>
            <a:r>
              <a:rPr lang="en-US" altLang="ko-KR" sz="1100" dirty="0"/>
              <a:t>0.5</a:t>
            </a:r>
            <a:r>
              <a:rPr lang="ko-KR" altLang="en-US" sz="1100" dirty="0"/>
              <a:t>는 </a:t>
            </a:r>
            <a:r>
              <a:rPr lang="en-US" altLang="ko-KR" sz="1100" dirty="0"/>
              <a:t>45</a:t>
            </a:r>
            <a:r>
              <a:rPr lang="ko-KR" altLang="en-US" sz="1100" dirty="0"/>
              <a:t>도에 가까운 미세면이 많다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6A38F-593B-8721-A4B2-2299E9D10979}"/>
              </a:ext>
            </a:extLst>
          </p:cNvPr>
          <p:cNvGrpSpPr/>
          <p:nvPr/>
        </p:nvGrpSpPr>
        <p:grpSpPr>
          <a:xfrm>
            <a:off x="185292" y="1951878"/>
            <a:ext cx="3563548" cy="2015875"/>
            <a:chOff x="1054172" y="2403247"/>
            <a:chExt cx="3563548" cy="20158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74288D-AD16-F43E-0EA6-7CAE1A011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826" r="10039"/>
            <a:stretch/>
          </p:blipFill>
          <p:spPr>
            <a:xfrm>
              <a:off x="1054172" y="2438875"/>
              <a:ext cx="3563548" cy="1980247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6491CD7-74E9-52C6-0176-3434A4A68E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1568" y="2649640"/>
              <a:ext cx="35912" cy="1068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145EAE-0D38-B57A-81BE-F025C4CAB9DB}"/>
                </a:ext>
              </a:extLst>
            </p:cNvPr>
            <p:cNvSpPr txBox="1"/>
            <p:nvPr/>
          </p:nvSpPr>
          <p:spPr>
            <a:xfrm>
              <a:off x="2619217" y="24032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n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4A5040-3895-75F9-5492-824A83502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3461" y="3207584"/>
              <a:ext cx="914019" cy="5109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0843CB-CBB5-C139-07D9-905CA4232777}"/>
                </a:ext>
              </a:extLst>
            </p:cNvPr>
            <p:cNvSpPr txBox="1"/>
            <p:nvPr/>
          </p:nvSpPr>
          <p:spPr>
            <a:xfrm>
              <a:off x="1523271" y="3059665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l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3606080-D768-6635-F720-BDF4F0F24C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8875" y="2721513"/>
              <a:ext cx="232693" cy="100029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33B5A-D199-762B-C4B4-11C9B25463AC}"/>
                </a:ext>
              </a:extLst>
            </p:cNvPr>
            <p:cNvSpPr txBox="1"/>
            <p:nvPr/>
          </p:nvSpPr>
          <p:spPr>
            <a:xfrm>
              <a:off x="2218860" y="252093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v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58C4B1A-B21D-CCE9-5939-417A57E06E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5856" y="2917448"/>
              <a:ext cx="648789" cy="781276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EF534-FA87-C92A-E4F2-FC31F548A740}"/>
                </a:ext>
              </a:extLst>
            </p:cNvPr>
            <p:cNvSpPr txBox="1"/>
            <p:nvPr/>
          </p:nvSpPr>
          <p:spPr>
            <a:xfrm>
              <a:off x="1879948" y="259451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eorgia" panose="02040502050405020303" pitchFamily="18" charset="0"/>
                </a:rPr>
                <a:t>h</a:t>
              </a:r>
              <a:endParaRPr lang="ko-KR" altLang="en-US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25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1FC4-8607-5D2D-D3E1-37536C7E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F(</a:t>
            </a:r>
            <a:r>
              <a:rPr lang="en-US" altLang="ko-KR" b="0" i="0" dirty="0">
                <a:effectLst/>
              </a:rPr>
              <a:t>Fresnel reflection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D7501-93E9-6C28-6A3B-4DBE81C1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2384333"/>
            <a:ext cx="4935039" cy="587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CA556-272A-9D14-EF89-C7A58DF5135A}"/>
              </a:ext>
            </a:extLst>
          </p:cNvPr>
          <p:cNvSpPr txBox="1"/>
          <p:nvPr/>
        </p:nvSpPr>
        <p:spPr>
          <a:xfrm>
            <a:off x="688958" y="1527597"/>
            <a:ext cx="997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미세면의 반사율을 어떻게 되는가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금속성에 따른 기본 반사율에 더해 빛의 입사방향</a:t>
            </a:r>
            <a:r>
              <a:rPr lang="en-US" altLang="ko-KR" dirty="0"/>
              <a:t>,</a:t>
            </a:r>
            <a:r>
              <a:rPr lang="ko-KR" altLang="en-US" dirty="0"/>
              <a:t>시야방향에 따른 </a:t>
            </a:r>
            <a:r>
              <a:rPr lang="en-US" altLang="ko-KR" dirty="0"/>
              <a:t>Fresnel </a:t>
            </a:r>
            <a:r>
              <a:rPr lang="ko-KR" altLang="en-US" dirty="0"/>
              <a:t>항을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F4BFEEB2-2664-D4CE-098A-ACB1F388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" y="3379446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21C0D-1819-E081-EB76-F2EE368998D5}"/>
              </a:ext>
            </a:extLst>
          </p:cNvPr>
          <p:cNvSpPr txBox="1"/>
          <p:nvPr/>
        </p:nvSpPr>
        <p:spPr>
          <a:xfrm>
            <a:off x="8304772" y="2627999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(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/>
              <a:t>그래프로 확인해보기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98F7-027A-8C52-00AD-CA9DF72ABB38}"/>
              </a:ext>
            </a:extLst>
          </p:cNvPr>
          <p:cNvSpPr txBox="1"/>
          <p:nvPr/>
        </p:nvSpPr>
        <p:spPr>
          <a:xfrm>
            <a:off x="4902368" y="2997331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66B50-87FA-B61C-3966-2F05A999B41E}"/>
              </a:ext>
            </a:extLst>
          </p:cNvPr>
          <p:cNvSpPr txBox="1"/>
          <p:nvPr/>
        </p:nvSpPr>
        <p:spPr>
          <a:xfrm>
            <a:off x="3235820" y="2955145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06E1D-BBC4-F00A-79FB-E1ABAFADA4BC}"/>
              </a:ext>
            </a:extLst>
          </p:cNvPr>
          <p:cNvSpPr txBox="1"/>
          <p:nvPr/>
        </p:nvSpPr>
        <p:spPr>
          <a:xfrm>
            <a:off x="7048542" y="2997331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A02A4-806E-7882-DB6C-E74C632D30F1}"/>
              </a:ext>
            </a:extLst>
          </p:cNvPr>
          <p:cNvSpPr txBox="1"/>
          <p:nvPr/>
        </p:nvSpPr>
        <p:spPr>
          <a:xfrm>
            <a:off x="6016175" y="3009336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4836E8-F9EC-EBBC-CB1E-304F2041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9" y="4826675"/>
            <a:ext cx="1993701" cy="1912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862D7D-872F-4812-AD3D-E74D12858DEF}"/>
                  </a:ext>
                </a:extLst>
              </p:cNvPr>
              <p:cNvSpPr/>
              <p:nvPr/>
            </p:nvSpPr>
            <p:spPr>
              <a:xfrm>
                <a:off x="2053168" y="3622576"/>
                <a:ext cx="9544199" cy="1206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 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는 시야 방향에서 반사 빛을 볼 수 있도록 반사를 만드는 법선 벡터</a:t>
                </a:r>
                <a:endParaRPr lang="en-US" altLang="ko-KR" dirty="0"/>
              </a:p>
              <a:p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h·v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ko-KR" dirty="0"/>
                  <a:t>= 1 (</a:t>
                </a:r>
                <a:r>
                  <a:rPr lang="ko-KR" altLang="en-US" dirty="0" err="1"/>
                  <a:t>사이각</a:t>
                </a:r>
                <a:r>
                  <a:rPr lang="en-US" altLang="ko-KR" dirty="0"/>
                  <a:t>0, </a:t>
                </a:r>
                <a:r>
                  <a:rPr lang="ko-KR" altLang="en-US" dirty="0"/>
                  <a:t>정면에서 봄</a:t>
                </a:r>
                <a:r>
                  <a:rPr lang="en-US" altLang="ko-KR" dirty="0"/>
                  <a:t>)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altLang="ko-K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Fresnel </a:t>
                </a:r>
                <a:r>
                  <a:rPr lang="ko-KR" altLang="en-US" dirty="0"/>
                  <a:t>항은 </a:t>
                </a:r>
                <a:r>
                  <a:rPr lang="en-US" altLang="ko-KR" dirty="0"/>
                  <a:t>F₀</a:t>
                </a:r>
                <a:r>
                  <a:rPr lang="ko-KR" altLang="en-US" dirty="0"/>
                  <a:t>가 되며</a:t>
                </a:r>
                <a:r>
                  <a:rPr lang="en-US" altLang="ko-KR" dirty="0"/>
                  <a:t>,</a:t>
                </a:r>
              </a:p>
              <a:p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h·v</a:t>
                </a:r>
                <a:r>
                  <a:rPr lang="en-US" altLang="ko-KR" dirty="0"/>
                  <a:t> = 0 (</a:t>
                </a:r>
                <a:r>
                  <a:rPr lang="ko-KR" altLang="en-US" dirty="0" err="1"/>
                  <a:t>사이각</a:t>
                </a:r>
                <a:r>
                  <a:rPr lang="en-US" altLang="ko-KR" dirty="0"/>
                  <a:t>90, </a:t>
                </a:r>
                <a:r>
                  <a:rPr lang="ko-KR" altLang="en-US" dirty="0"/>
                  <a:t>비스듬히 봄</a:t>
                </a:r>
                <a:r>
                  <a:rPr lang="en-US" altLang="ko-KR" dirty="0"/>
                  <a:t>)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baseline="-25000" dirty="0"/>
                  <a:t>     </a:t>
                </a:r>
                <a:r>
                  <a:rPr lang="en-US" altLang="ko-KR" dirty="0"/>
                  <a:t>Fresnel </a:t>
                </a:r>
                <a:r>
                  <a:rPr lang="ko-KR" altLang="en-US" dirty="0"/>
                  <a:t>항은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에 수렴하여</a:t>
                </a:r>
                <a:endParaRPr lang="en-US" altLang="ko-KR" dirty="0"/>
              </a:p>
              <a:p>
                <a:r>
                  <a:rPr lang="en-US" altLang="ko-KR" baseline="-25000" dirty="0"/>
                  <a:t>                                              </a:t>
                </a:r>
                <a:r>
                  <a:rPr lang="ko-KR" altLang="en-US" dirty="0"/>
                  <a:t>입사 에너지가 전부 </a:t>
                </a:r>
                <a:r>
                  <a:rPr lang="en-US" altLang="ko-KR" dirty="0"/>
                  <a:t>Specular </a:t>
                </a:r>
                <a:r>
                  <a:rPr lang="ko-KR" altLang="en-US" dirty="0"/>
                  <a:t>반사로 분배된다</a:t>
                </a:r>
                <a:r>
                  <a:rPr lang="en-US" altLang="ko-KR" dirty="0"/>
                  <a:t>.</a:t>
                </a:r>
                <a:endParaRPr lang="en-US" altLang="ko-KR" baseline="-250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862D7D-872F-4812-AD3D-E74D12858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68" y="3622576"/>
                <a:ext cx="9544199" cy="1206484"/>
              </a:xfrm>
              <a:prstGeom prst="rect">
                <a:avLst/>
              </a:prstGeom>
              <a:blipFill>
                <a:blip r:embed="rId6"/>
                <a:stretch>
                  <a:fillRect l="-575" t="-3030" b="-7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5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6BF4-06E7-4C8E-B64B-5F80B75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G(</a:t>
            </a:r>
            <a:r>
              <a:rPr lang="en-US" altLang="ko-KR" i="0" dirty="0">
                <a:effectLst/>
              </a:rPr>
              <a:t>Geometric Attenuation Function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647B2-FEBF-0615-95E4-52AEBEF10E97}"/>
              </a:ext>
            </a:extLst>
          </p:cNvPr>
          <p:cNvSpPr txBox="1"/>
          <p:nvPr/>
        </p:nvSpPr>
        <p:spPr>
          <a:xfrm>
            <a:off x="230916" y="1428149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반사가 시야까지 오는가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빛이 미세면에 도달하고</a:t>
            </a:r>
            <a:r>
              <a:rPr lang="en-US" altLang="ko-KR" dirty="0"/>
              <a:t>, </a:t>
            </a:r>
            <a:r>
              <a:rPr lang="ko-KR" altLang="en-US" dirty="0"/>
              <a:t>그 반사가 다시 눈</a:t>
            </a:r>
            <a:r>
              <a:rPr lang="en-US" altLang="ko-KR" dirty="0"/>
              <a:t>(V)</a:t>
            </a:r>
            <a:r>
              <a:rPr lang="ko-KR" altLang="en-US" dirty="0"/>
              <a:t>으로 빠져나올 수 있는지에 대한 ‘가시성</a:t>
            </a:r>
            <a:r>
              <a:rPr lang="en-US" altLang="ko-KR" dirty="0"/>
              <a:t>(visibility)’ </a:t>
            </a:r>
            <a:r>
              <a:rPr lang="ko-KR" altLang="en-US" dirty="0"/>
              <a:t>보정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6F5E3-0928-3F25-C87A-315A4E5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1" y="3676747"/>
            <a:ext cx="4066162" cy="5929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D18B9A-4047-872C-7275-0995D0D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457"/>
          <a:stretch>
            <a:fillRect/>
          </a:stretch>
        </p:blipFill>
        <p:spPr>
          <a:xfrm>
            <a:off x="8898496" y="3676747"/>
            <a:ext cx="1560913" cy="608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7E402B-6250-18F9-423F-9398744C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62" y="4269729"/>
            <a:ext cx="4207740" cy="60208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BEBBC-19FE-FD30-4AAB-314FEB5951F5}"/>
              </a:ext>
            </a:extLst>
          </p:cNvPr>
          <p:cNvCxnSpPr>
            <a:cxnSpLocks/>
          </p:cNvCxnSpPr>
          <p:nvPr/>
        </p:nvCxnSpPr>
        <p:spPr>
          <a:xfrm flipH="1">
            <a:off x="5473430" y="4115069"/>
            <a:ext cx="726332" cy="31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5C67A3-DF2A-CB8A-7A9D-6BCB2F95274F}"/>
              </a:ext>
            </a:extLst>
          </p:cNvPr>
          <p:cNvCxnSpPr>
            <a:cxnSpLocks/>
          </p:cNvCxnSpPr>
          <p:nvPr/>
        </p:nvCxnSpPr>
        <p:spPr>
          <a:xfrm flipH="1">
            <a:off x="5782616" y="4140848"/>
            <a:ext cx="1519615" cy="28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36E2C9B-AEAD-DB71-56EA-EEC78AD99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16" r="-643"/>
          <a:stretch/>
        </p:blipFill>
        <p:spPr>
          <a:xfrm>
            <a:off x="1763707" y="2186037"/>
            <a:ext cx="1798320" cy="11021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CA6B89C-17B8-D163-DF76-D74C73FCB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r="49574"/>
          <a:stretch/>
        </p:blipFill>
        <p:spPr>
          <a:xfrm>
            <a:off x="3564183" y="2180108"/>
            <a:ext cx="1793558" cy="110215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EDE23FB-70D0-0A09-E8F6-B39B43166F1B}"/>
              </a:ext>
            </a:extLst>
          </p:cNvPr>
          <p:cNvCxnSpPr/>
          <p:nvPr/>
        </p:nvCxnSpPr>
        <p:spPr>
          <a:xfrm flipV="1">
            <a:off x="2601240" y="2041724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0A668C-A678-B989-95FC-E62FBCFCBB06}"/>
              </a:ext>
            </a:extLst>
          </p:cNvPr>
          <p:cNvCxnSpPr/>
          <p:nvPr/>
        </p:nvCxnSpPr>
        <p:spPr>
          <a:xfrm flipV="1">
            <a:off x="4545522" y="2063062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B1BE3D-CF5C-C8DA-DDDA-9806A51369A6}"/>
              </a:ext>
            </a:extLst>
          </p:cNvPr>
          <p:cNvSpPr txBox="1"/>
          <p:nvPr/>
        </p:nvSpPr>
        <p:spPr>
          <a:xfrm>
            <a:off x="8998710" y="4346116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(</a:t>
            </a:r>
            <a:r>
              <a:rPr lang="ko-KR" altLang="en-US" dirty="0">
                <a:hlinkClick r:id="rId6"/>
              </a:rPr>
              <a:t>링크</a:t>
            </a:r>
            <a:r>
              <a:rPr lang="en-US" altLang="ko-KR" dirty="0">
                <a:hlinkClick r:id="rId6"/>
              </a:rPr>
              <a:t>)</a:t>
            </a:r>
            <a:r>
              <a:rPr lang="ko-KR" altLang="en-US" dirty="0">
                <a:hlinkClick r:id="rId6"/>
              </a:rPr>
              <a:t>그래프로 확인하기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B617B1-50B6-4695-8AA1-C0DE27F8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29" y="5008229"/>
            <a:ext cx="8741802" cy="1781171"/>
          </a:xfrm>
          <a:prstGeom prst="rect">
            <a:avLst/>
          </a:prstGeom>
        </p:spPr>
      </p:pic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07516821-8C3E-3374-8BF1-94A1FFD19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3" y="2122372"/>
            <a:ext cx="1803242" cy="1229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4D4ED1-246B-C666-DC69-3465ABCFE48D}"/>
              </a:ext>
            </a:extLst>
          </p:cNvPr>
          <p:cNvSpPr txBox="1"/>
          <p:nvPr/>
        </p:nvSpPr>
        <p:spPr>
          <a:xfrm>
            <a:off x="5404830" y="2193767"/>
            <a:ext cx="67658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/>
              <a:t>n·v</a:t>
            </a:r>
            <a:r>
              <a:rPr lang="ko-KR" altLang="en-US" sz="1600" dirty="0"/>
              <a:t>가 작을수록 관측 방향에서 미세면이 가려지는 차단 이 증가하고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 err="1"/>
              <a:t>n·l</a:t>
            </a:r>
            <a:r>
              <a:rPr lang="ko-KR" altLang="en-US" sz="1600" dirty="0"/>
              <a:t>가 작을수록 입사 방향에서 미세면이 가려지는 그림자 증가한다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이로 인해 반사된 빛이 시야에 도달할 수 있는 가시성이 감소하며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거친 표면일수록 이러한 가림 효과가 커져 반사 에너지가 더 줄어든다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7659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C4290-B574-C4DC-52F1-2E777C93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DBF4-2B18-BDD7-1356-EBDAF8186225}"/>
              </a:ext>
            </a:extLst>
          </p:cNvPr>
          <p:cNvSpPr txBox="1"/>
          <p:nvPr/>
        </p:nvSpPr>
        <p:spPr>
          <a:xfrm>
            <a:off x="838200" y="2066822"/>
            <a:ext cx="97471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FF"/>
                </a:highlight>
              </a:rPr>
              <a:t>// </a:t>
            </a:r>
            <a:r>
              <a:rPr lang="ko-KR" altLang="en-US" dirty="0">
                <a:highlight>
                  <a:srgbClr val="FFFFFF"/>
                </a:highlight>
              </a:rPr>
              <a:t>비금속</a:t>
            </a:r>
            <a:r>
              <a:rPr lang="en-US" altLang="ko-KR" dirty="0">
                <a:highlight>
                  <a:srgbClr val="FFFFFF"/>
                </a:highlight>
              </a:rPr>
              <a:t>/</a:t>
            </a:r>
            <a:r>
              <a:rPr lang="ko-KR" altLang="en-US" dirty="0">
                <a:highlight>
                  <a:srgbClr val="FFFFFF"/>
                </a:highlight>
              </a:rPr>
              <a:t>금속 을 고려한 최소 반사율 </a:t>
            </a:r>
            <a:r>
              <a:rPr lang="en-US" altLang="ko-KR" dirty="0">
                <a:highlight>
                  <a:srgbClr val="FFFFFF"/>
                </a:highlight>
              </a:rPr>
              <a:t>RGB</a:t>
            </a:r>
            <a:r>
              <a:rPr lang="ko-KR" altLang="en-US" dirty="0">
                <a:highlight>
                  <a:srgbClr val="FFFFFF"/>
                </a:highlight>
              </a:rPr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까지 고려한 반사율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fresnelSchlick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(F0, max(0.0, dot(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Lh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Lo))); 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ko-KR" alt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D = 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ndfGGX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cosLh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, max(0.1, roughness));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gaSchlickGGX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roughness);</a:t>
            </a:r>
          </a:p>
          <a:p>
            <a:endParaRPr lang="en-US" altLang="ko-KR" dirty="0"/>
          </a:p>
          <a:p>
            <a:r>
              <a:rPr lang="ko-KR" altLang="en-US" dirty="0"/>
              <a:t>//반사율을 제외한 나머지에서 금속성에 따라서 </a:t>
            </a:r>
            <a:r>
              <a:rPr lang="ko-KR" altLang="en-US" dirty="0" err="1"/>
              <a:t>표면산란</a:t>
            </a:r>
            <a:r>
              <a:rPr lang="ko-KR" altLang="en-US" dirty="0"/>
              <a:t> 율이 결정된다 </a:t>
            </a:r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lerp(float3(1, 1, 1) - F, float3(0, 0, 0),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diffuseBRDF = kd *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DevidePI;</a:t>
            </a:r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(F * D * G) / max(Epsilon, 4.0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CD1C63-3DB8-6C02-AB1D-2562061B96BB}"/>
              </a:ext>
            </a:extLst>
          </p:cNvPr>
          <p:cNvGrpSpPr/>
          <p:nvPr/>
        </p:nvGrpSpPr>
        <p:grpSpPr>
          <a:xfrm>
            <a:off x="706052" y="4637879"/>
            <a:ext cx="10233291" cy="1138948"/>
            <a:chOff x="6664959" y="3332214"/>
            <a:chExt cx="7134223" cy="11389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EF76FC-AFC6-99D3-249C-58BDD8DB3CF6}"/>
                </a:ext>
              </a:extLst>
            </p:cNvPr>
            <p:cNvSpPr/>
            <p:nvPr/>
          </p:nvSpPr>
          <p:spPr>
            <a:xfrm>
              <a:off x="6759787" y="3609212"/>
              <a:ext cx="7039395" cy="41094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3B9671-97F6-A86A-D299-BC7ED77AF1DC}"/>
                </a:ext>
              </a:extLst>
            </p:cNvPr>
            <p:cNvSpPr/>
            <p:nvPr/>
          </p:nvSpPr>
          <p:spPr>
            <a:xfrm>
              <a:off x="8540517" y="3709813"/>
              <a:ext cx="5258665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내부 침투 가능한 부분이 남는다 침투한 부분 중 </a:t>
              </a:r>
              <a:endParaRPr lang="en-US" altLang="ko-KR" dirty="0"/>
            </a:p>
            <a:p>
              <a:pPr algn="ctr"/>
              <a:r>
                <a:rPr lang="ko-KR" altLang="en-US" dirty="0"/>
                <a:t>금속</a:t>
              </a:r>
              <a:r>
                <a:rPr lang="en-US" altLang="ko-KR" dirty="0"/>
                <a:t> – </a:t>
              </a:r>
              <a:r>
                <a:rPr lang="ko-KR" altLang="en-US" dirty="0"/>
                <a:t>비금속 에 따라  일부만  </a:t>
              </a:r>
              <a:r>
                <a:rPr lang="ko-KR" altLang="en-US" dirty="0" err="1"/>
                <a:t>표면산란</a:t>
              </a:r>
              <a:r>
                <a:rPr lang="en-US" altLang="ko-KR" dirty="0"/>
                <a:t>(</a:t>
              </a:r>
              <a:r>
                <a:rPr lang="en-US" altLang="ko-KR" dirty="0" err="1"/>
                <a:t>kd</a:t>
              </a:r>
              <a:r>
                <a:rPr lang="en-US" altLang="ko-KR" dirty="0"/>
                <a:t>)</a:t>
              </a:r>
              <a:r>
                <a:rPr lang="ko-KR" altLang="en-US" dirty="0"/>
                <a:t>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334FBC-BCE6-3949-8ABA-42BEBCE56FE1}"/>
                </a:ext>
              </a:extLst>
            </p:cNvPr>
            <p:cNvSpPr/>
            <p:nvPr/>
          </p:nvSpPr>
          <p:spPr>
            <a:xfrm>
              <a:off x="6762128" y="3709813"/>
              <a:ext cx="1778389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</a:t>
              </a:r>
              <a:r>
                <a:rPr lang="en-US" altLang="ko-KR" dirty="0"/>
                <a:t>)</a:t>
              </a:r>
              <a:r>
                <a:rPr lang="ko-KR" altLang="en-US" dirty="0"/>
                <a:t>가 정해지면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68CA9-6D9C-D70B-1AC3-93076A716E27}"/>
                </a:ext>
              </a:extLst>
            </p:cNvPr>
            <p:cNvSpPr txBox="1"/>
            <p:nvPr/>
          </p:nvSpPr>
          <p:spPr>
            <a:xfrm>
              <a:off x="6664959" y="3332214"/>
              <a:ext cx="4579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  </a:t>
              </a:r>
              <a:endParaRPr lang="ko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66B1D5-507B-E645-78C5-B212B44D0D5A}"/>
              </a:ext>
            </a:extLst>
          </p:cNvPr>
          <p:cNvSpPr txBox="1"/>
          <p:nvPr/>
        </p:nvSpPr>
        <p:spPr>
          <a:xfrm>
            <a:off x="10495557" y="4596477"/>
            <a:ext cx="443906" cy="2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984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D67EB-00C6-EE49-CBE4-87DE9F2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7D8C0-12DA-CA2C-41BB-EB4C8FF75D9A}"/>
              </a:ext>
            </a:extLst>
          </p:cNvPr>
          <p:cNvSpPr txBox="1"/>
          <p:nvPr/>
        </p:nvSpPr>
        <p:spPr>
          <a:xfrm>
            <a:off x="642273" y="175724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2. 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3. </a:t>
            </a:r>
            <a:r>
              <a:rPr lang="ko-KR" altLang="en-US" dirty="0"/>
              <a:t>감마 보정을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8FBD3-801C-45AF-6BD9-D08D6011B7BF}"/>
              </a:ext>
            </a:extLst>
          </p:cNvPr>
          <p:cNvSpPr txBox="1"/>
          <p:nvPr/>
        </p:nvSpPr>
        <p:spPr>
          <a:xfrm>
            <a:off x="394526" y="3571873"/>
            <a:ext cx="114818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참고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https://github.com/ldw9981/PBR.git</a:t>
            </a:r>
            <a:r>
              <a:rPr lang="en-US" altLang="ko-KR" dirty="0"/>
              <a:t> (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forked from </a:t>
            </a:r>
            <a:r>
              <a:rPr lang="en-US" altLang="ko-KR" b="0" i="0" u="sng" dirty="0" err="1">
                <a:effectLst/>
                <a:latin typeface="-apple-system"/>
                <a:hlinkClick r:id="rId3"/>
              </a:rPr>
              <a:t>Nadrin</a:t>
            </a:r>
            <a:r>
              <a:rPr lang="en-US" altLang="ko-KR" b="0" i="0" u="sng" dirty="0">
                <a:effectLst/>
                <a:latin typeface="-apple-system"/>
                <a:hlinkClick r:id="rId3"/>
              </a:rPr>
              <a:t>/PBR</a:t>
            </a:r>
            <a:r>
              <a:rPr lang="en-US" altLang="ko-KR" b="0" i="0" u="sng" dirty="0">
                <a:effectLst/>
                <a:latin typeface="-apple-system"/>
              </a:rPr>
              <a:t>)  </a:t>
            </a:r>
            <a:endParaRPr lang="en-US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-apple-system"/>
              </a:rPr>
              <a:t>F1~F3:  1~3</a:t>
            </a:r>
            <a:r>
              <a:rPr lang="ko-KR" altLang="en-US" dirty="0">
                <a:latin typeface="-apple-system"/>
              </a:rPr>
              <a:t>번 </a:t>
            </a:r>
            <a:r>
              <a:rPr lang="ko-KR" altLang="en-US" dirty="0" err="1">
                <a:latin typeface="-apple-system"/>
              </a:rPr>
              <a:t>디렉션</a:t>
            </a:r>
            <a:r>
              <a:rPr lang="ko-KR" altLang="en-US" dirty="0">
                <a:latin typeface="-apple-system"/>
              </a:rPr>
              <a:t> 라이트 </a:t>
            </a:r>
            <a:r>
              <a:rPr lang="en-US" altLang="ko-KR" dirty="0">
                <a:latin typeface="-apple-system"/>
              </a:rPr>
              <a:t>On/Off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  ,          F4 : IBL</a:t>
            </a:r>
            <a:r>
              <a:rPr lang="ko-KR" altLang="en-US" dirty="0">
                <a:latin typeface="-apple-system"/>
              </a:rPr>
              <a:t>  </a:t>
            </a:r>
            <a:r>
              <a:rPr lang="en-US" altLang="ko-KR" dirty="0">
                <a:latin typeface="-apple-system"/>
              </a:rPr>
              <a:t>On/Off ,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F5:</a:t>
            </a:r>
            <a:r>
              <a:rPr lang="ko-KR" altLang="en-US" dirty="0">
                <a:latin typeface="-apple-system"/>
              </a:rPr>
              <a:t> 감마 보정 </a:t>
            </a:r>
            <a:r>
              <a:rPr lang="en-US" altLang="ko-KR" dirty="0">
                <a:latin typeface="-apple-system"/>
              </a:rPr>
              <a:t>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  <a:hlinkClick r:id="rId4"/>
              </a:rPr>
              <a:t>https://learnopengl.com/PBR/Lighting</a:t>
            </a:r>
            <a:endParaRPr lang="en-US" altLang="ko-KR" dirty="0">
              <a:latin typeface="-apple-system"/>
            </a:endParaRP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https://github.com/microsoft/DirectX-Graphics-Samples/blob/master/MiniEngine/Model/Shaders/DefaultPS.hlsl</a:t>
            </a: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https://www.shadertoy.com/view/4sSfzK</a:t>
            </a:r>
            <a:r>
              <a:rPr lang="ko-KR" altLang="en-US" dirty="0">
                <a:latin typeface="-apple-system"/>
              </a:rPr>
              <a:t>    </a:t>
            </a:r>
            <a:endParaRPr lang="en-US" altLang="ko-KR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2487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32793-7FE1-56DD-D94C-6487D804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PBR</a:t>
            </a:r>
            <a:r>
              <a:rPr lang="ko-KR" altLang="en-US" dirty="0"/>
              <a:t> 점검</a:t>
            </a:r>
          </a:p>
        </p:txBody>
      </p:sp>
      <p:pic>
        <p:nvPicPr>
          <p:cNvPr id="4" name="그림 3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F4550-780D-9176-7A1D-26B48A81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09" y="1576016"/>
            <a:ext cx="1014958" cy="976181"/>
          </a:xfrm>
          <a:prstGeom prst="rect">
            <a:avLst/>
          </a:prstGeom>
        </p:spPr>
      </p:pic>
      <p:pic>
        <p:nvPicPr>
          <p:cNvPr id="9" name="그림 8" descr="달, 천체, 천문학 이벤트, 구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946E98-7E8A-CF82-465F-72C1BDC8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65" y="1567026"/>
            <a:ext cx="1033894" cy="976181"/>
          </a:xfrm>
          <a:prstGeom prst="rect">
            <a:avLst/>
          </a:prstGeom>
        </p:spPr>
      </p:pic>
      <p:pic>
        <p:nvPicPr>
          <p:cNvPr id="11" name="그림 10" descr="천체, 월광, 천문학 이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A0C7DA-0CD7-E2DB-CE2B-4562A11C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0" y="1529019"/>
            <a:ext cx="1046584" cy="1023178"/>
          </a:xfrm>
          <a:prstGeom prst="rect">
            <a:avLst/>
          </a:prstGeom>
        </p:spPr>
      </p:pic>
      <p:pic>
        <p:nvPicPr>
          <p:cNvPr id="15" name="그림 14" descr="달, 천체, 천문학 이벤트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BD9818-B5EA-22BF-2328-F47B4B6D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17" y="1543811"/>
            <a:ext cx="1033893" cy="1008386"/>
          </a:xfrm>
          <a:prstGeom prst="rect">
            <a:avLst/>
          </a:prstGeom>
        </p:spPr>
      </p:pic>
      <p:pic>
        <p:nvPicPr>
          <p:cNvPr id="17" name="그림 16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085812-9586-A75D-F9AC-A580A7E65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726" y="1576016"/>
            <a:ext cx="1046584" cy="979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4170-7DAE-871D-F2CB-713752373522}"/>
              </a:ext>
            </a:extLst>
          </p:cNvPr>
          <p:cNvSpPr txBox="1"/>
          <p:nvPr/>
        </p:nvSpPr>
        <p:spPr>
          <a:xfrm>
            <a:off x="215467" y="1576016"/>
            <a:ext cx="24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BaseColor</a:t>
            </a:r>
            <a:r>
              <a:rPr lang="ko-KR" altLang="en-US" sz="1800" dirty="0"/>
              <a:t> </a:t>
            </a:r>
            <a:r>
              <a:rPr lang="en-US" altLang="ko-KR" sz="1800" dirty="0"/>
              <a:t>(1.0,1.0,1.0)</a:t>
            </a:r>
          </a:p>
        </p:txBody>
      </p:sp>
      <p:pic>
        <p:nvPicPr>
          <p:cNvPr id="21" name="그림 20" descr="달걀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A307AF-DF58-B333-DD8F-5A6FCD30B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509" y="3673617"/>
            <a:ext cx="1014958" cy="1001311"/>
          </a:xfrm>
          <a:prstGeom prst="rect">
            <a:avLst/>
          </a:prstGeom>
        </p:spPr>
      </p:pic>
      <p:pic>
        <p:nvPicPr>
          <p:cNvPr id="23" name="그림 22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5A3BF-AB9F-F8CE-1F3F-FBDC2A8E7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2510" y="5768464"/>
            <a:ext cx="1014958" cy="1009653"/>
          </a:xfrm>
          <a:prstGeom prst="rect">
            <a:avLst/>
          </a:prstGeom>
        </p:spPr>
      </p:pic>
      <p:pic>
        <p:nvPicPr>
          <p:cNvPr id="25" name="그림 24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2498A7-A943-AAF5-FEF3-862BF9845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509" y="2640397"/>
            <a:ext cx="1014958" cy="945020"/>
          </a:xfrm>
          <a:prstGeom prst="rect">
            <a:avLst/>
          </a:prstGeom>
        </p:spPr>
      </p:pic>
      <p:pic>
        <p:nvPicPr>
          <p:cNvPr id="27" name="그림 26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F19E66-0DE8-E89C-756B-10038A085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2509" y="4714827"/>
            <a:ext cx="1014958" cy="10131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04D0A8-31BA-6F57-70CC-C1A943AB1E45}"/>
              </a:ext>
            </a:extLst>
          </p:cNvPr>
          <p:cNvSpPr txBox="1"/>
          <p:nvPr/>
        </p:nvSpPr>
        <p:spPr>
          <a:xfrm>
            <a:off x="3917111" y="72349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Metallic 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515921-A1FB-091C-9B38-378B92C3EC94}"/>
              </a:ext>
            </a:extLst>
          </p:cNvPr>
          <p:cNvSpPr txBox="1"/>
          <p:nvPr/>
        </p:nvSpPr>
        <p:spPr>
          <a:xfrm>
            <a:off x="8354506" y="76980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Metallic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E6A8FE-BA48-6563-E8F8-0FFCFAF6EFD5}"/>
              </a:ext>
            </a:extLst>
          </p:cNvPr>
          <p:cNvSpPr txBox="1"/>
          <p:nvPr/>
        </p:nvSpPr>
        <p:spPr>
          <a:xfrm>
            <a:off x="2214895" y="1980876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Roughness 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F1FD6-153B-2DF1-ADC7-878A2C3FBE5C}"/>
              </a:ext>
            </a:extLst>
          </p:cNvPr>
          <p:cNvSpPr txBox="1"/>
          <p:nvPr/>
        </p:nvSpPr>
        <p:spPr>
          <a:xfrm>
            <a:off x="2214895" y="6123543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Roughness 1</a:t>
            </a:r>
            <a:endParaRPr lang="ko-KR" altLang="en-US" dirty="0"/>
          </a:p>
        </p:txBody>
      </p:sp>
      <p:pic>
        <p:nvPicPr>
          <p:cNvPr id="37" name="그림 36" descr="달, 천체, 구체, 천문학 이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60D2EA-1207-423D-6DDC-CD68A7F29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2726" y="2615031"/>
            <a:ext cx="1013274" cy="1013274"/>
          </a:xfrm>
          <a:prstGeom prst="rect">
            <a:avLst/>
          </a:prstGeom>
        </p:spPr>
      </p:pic>
      <p:pic>
        <p:nvPicPr>
          <p:cNvPr id="39" name="그림 38" descr="구체, 행성, 천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170BED-8DF0-41F1-0777-4FEBA7140B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9380" y="3661653"/>
            <a:ext cx="1013275" cy="1013275"/>
          </a:xfrm>
          <a:prstGeom prst="rect">
            <a:avLst/>
          </a:prstGeom>
        </p:spPr>
      </p:pic>
      <p:pic>
        <p:nvPicPr>
          <p:cNvPr id="41" name="그림 40" descr="달걀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D28DA2-0441-E46A-F6EA-EB03E4CEB8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4597" y="4708276"/>
            <a:ext cx="1024713" cy="1013276"/>
          </a:xfrm>
          <a:prstGeom prst="rect">
            <a:avLst/>
          </a:prstGeom>
        </p:spPr>
      </p:pic>
      <p:pic>
        <p:nvPicPr>
          <p:cNvPr id="43" name="그림 42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2AEF88-D451-0AEA-4F12-1D9E421771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1458" y="5754900"/>
            <a:ext cx="1017852" cy="1013277"/>
          </a:xfrm>
          <a:prstGeom prst="rect">
            <a:avLst/>
          </a:prstGeom>
        </p:spPr>
      </p:pic>
      <p:pic>
        <p:nvPicPr>
          <p:cNvPr id="45" name="그림 44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4EEB1-F06E-DEC4-2AB4-AEAF9191B9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7565" y="5727997"/>
            <a:ext cx="1033894" cy="103154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29440A9-45FE-0307-6033-20D84024B7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7565" y="4708276"/>
            <a:ext cx="1000809" cy="976181"/>
          </a:xfrm>
          <a:prstGeom prst="rect">
            <a:avLst/>
          </a:prstGeom>
        </p:spPr>
      </p:pic>
      <p:pic>
        <p:nvPicPr>
          <p:cNvPr id="49" name="그림 48" descr="천체, 달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49EA3E-BEC4-BA66-ADAA-B184EADA9B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7565" y="3628304"/>
            <a:ext cx="1018248" cy="1036431"/>
          </a:xfrm>
          <a:prstGeom prst="rect">
            <a:avLst/>
          </a:prstGeom>
        </p:spPr>
      </p:pic>
      <p:pic>
        <p:nvPicPr>
          <p:cNvPr id="51" name="그림 50" descr="달, 천체, 천문학 이벤트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1C06E9-5F55-9610-AB06-56B48537D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7565" y="2617848"/>
            <a:ext cx="1000809" cy="967074"/>
          </a:xfrm>
          <a:prstGeom prst="rect">
            <a:avLst/>
          </a:prstGeom>
        </p:spPr>
      </p:pic>
      <p:pic>
        <p:nvPicPr>
          <p:cNvPr id="53" name="그림 52" descr="천체, 천문학 이벤트, 월광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C009B0-4AA8-0CDA-1858-FD0E83E7EE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6917" y="2587338"/>
            <a:ext cx="1000809" cy="983056"/>
          </a:xfrm>
          <a:prstGeom prst="rect">
            <a:avLst/>
          </a:prstGeom>
        </p:spPr>
      </p:pic>
      <p:pic>
        <p:nvPicPr>
          <p:cNvPr id="55" name="그림 54" descr="달, 천체, 행성, 구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C9E63-113C-B9BF-BDC2-ED0136A874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6917" y="3656349"/>
            <a:ext cx="1040344" cy="98305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ADA5EF7-7850-DC54-B6C5-04E7E8CE37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86630" y="4714827"/>
            <a:ext cx="1033894" cy="982895"/>
          </a:xfrm>
          <a:prstGeom prst="rect">
            <a:avLst/>
          </a:prstGeom>
        </p:spPr>
      </p:pic>
      <p:pic>
        <p:nvPicPr>
          <p:cNvPr id="59" name="그림 58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F0718C-CE51-B2FC-4A5A-BB4F5CED1C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6630" y="5754901"/>
            <a:ext cx="1022966" cy="982896"/>
          </a:xfrm>
          <a:prstGeom prst="rect">
            <a:avLst/>
          </a:prstGeom>
        </p:spPr>
      </p:pic>
      <p:pic>
        <p:nvPicPr>
          <p:cNvPr id="61" name="그림 60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4E8C3D-67DA-8D20-4A61-3AEC03C0B1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31557" y="5768464"/>
            <a:ext cx="1054293" cy="9828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51F5398-3D45-4FDD-7BA7-93C1157D5F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98540" y="4723466"/>
            <a:ext cx="1073994" cy="982896"/>
          </a:xfrm>
          <a:prstGeom prst="rect">
            <a:avLst/>
          </a:prstGeom>
        </p:spPr>
      </p:pic>
      <p:pic>
        <p:nvPicPr>
          <p:cNvPr id="65" name="그림 64" descr="달, 천체, 천문학 이벤트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E4B1D0-AE9A-3256-C307-4994256E868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65935" y="3628305"/>
            <a:ext cx="1094350" cy="1037788"/>
          </a:xfrm>
          <a:prstGeom prst="rect">
            <a:avLst/>
          </a:prstGeom>
        </p:spPr>
      </p:pic>
      <p:pic>
        <p:nvPicPr>
          <p:cNvPr id="67" name="그림 66" descr="천체, 천문학 이벤트, 월광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039773-4EF4-204A-B7DF-1CF6E72333F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98539" y="2564883"/>
            <a:ext cx="1068235" cy="100132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DB221C0-754B-964D-6869-C2761FB30517}"/>
              </a:ext>
            </a:extLst>
          </p:cNvPr>
          <p:cNvSpPr txBox="1"/>
          <p:nvPr/>
        </p:nvSpPr>
        <p:spPr>
          <a:xfrm>
            <a:off x="140948" y="3580076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에따라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넓게 분포되고 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반사가 잘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일어나지 않는다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169E-F1E3-2B80-1185-5E24EE3DE383}"/>
              </a:ext>
            </a:extLst>
          </p:cNvPr>
          <p:cNvSpPr txBox="1"/>
          <p:nvPr/>
        </p:nvSpPr>
        <p:spPr>
          <a:xfrm>
            <a:off x="5256520" y="348563"/>
            <a:ext cx="3341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빛 방향과 시선에 따른 반사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하이라이트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생기며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diffuseBRDF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감소한다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651BC-6E63-EE50-84BD-AD9A5EAE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블린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(Blinn-Phong)</a:t>
            </a:r>
            <a:r>
              <a:rPr lang="ko-KR" altLang="en-US" dirty="0"/>
              <a:t>의 한계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9EF46-5182-CBBA-CA23-46CD67B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6" y="1453989"/>
            <a:ext cx="762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679E-8B8C-D327-4340-EC694C1B45F6}"/>
              </a:ext>
            </a:extLst>
          </p:cNvPr>
          <p:cNvSpPr txBox="1"/>
          <p:nvPr/>
        </p:nvSpPr>
        <p:spPr>
          <a:xfrm>
            <a:off x="3212004" y="3838623"/>
            <a:ext cx="891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ko-KR" altLang="en-US" dirty="0" err="1"/>
              <a:t>셰이딩</a:t>
            </a:r>
            <a:r>
              <a:rPr lang="ko-KR" altLang="en-US" dirty="0"/>
              <a:t> 이전에도 </a:t>
            </a:r>
            <a:r>
              <a:rPr lang="en-US" altLang="ko-KR" dirty="0"/>
              <a:t>BRDF </a:t>
            </a:r>
            <a:r>
              <a:rPr lang="ko-KR" altLang="en-US" dirty="0"/>
              <a:t>와 같은 빛이 어떻게 반사하는지에 대한 이론은 존재 </a:t>
            </a:r>
            <a:endParaRPr lang="en-US" altLang="ko-KR" dirty="0"/>
          </a:p>
          <a:p>
            <a:r>
              <a:rPr lang="ko-KR" altLang="en-US" dirty="0"/>
              <a:t>그 당시는 그래픽 카드는 실시간으로 이론을 적용하기는 성능 부족</a:t>
            </a:r>
            <a:endParaRPr lang="en-US" altLang="ko-KR" dirty="0"/>
          </a:p>
          <a:p>
            <a:r>
              <a:rPr lang="ko-KR" altLang="en-US" dirty="0"/>
              <a:t>당시 이 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모델은 </a:t>
            </a:r>
            <a:r>
              <a:rPr lang="ko-KR" altLang="en-US" dirty="0" err="1"/>
              <a:t>근사화된</a:t>
            </a:r>
            <a:r>
              <a:rPr lang="ko-KR" altLang="en-US" dirty="0"/>
              <a:t> 알고리즘으로 실시간으로 적합했다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38DCA3E-5EAA-1274-8AB9-206E58E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2" y="1453989"/>
            <a:ext cx="2721925" cy="36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78E77-CCC3-DE88-E1C7-E746C3943BFA}"/>
              </a:ext>
            </a:extLst>
          </p:cNvPr>
          <p:cNvSpPr txBox="1"/>
          <p:nvPr/>
        </p:nvSpPr>
        <p:spPr>
          <a:xfrm>
            <a:off x="327622" y="5328484"/>
            <a:ext cx="11730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r>
              <a:rPr lang="en-US" altLang="ko-KR" dirty="0"/>
              <a:t>(Blinn-Phong </a:t>
            </a:r>
            <a:r>
              <a:rPr lang="ko-KR" altLang="en-US" dirty="0"/>
              <a:t>계열</a:t>
            </a:r>
            <a:r>
              <a:rPr lang="en-US" altLang="ko-KR" dirty="0"/>
              <a:t>)</a:t>
            </a:r>
            <a:r>
              <a:rPr lang="ko-KR" altLang="en-US" dirty="0"/>
              <a:t>은 물리 법칙 기반이 아니라 </a:t>
            </a:r>
            <a:r>
              <a:rPr lang="ko-KR" altLang="en-US" b="1" dirty="0"/>
              <a:t>아티스트</a:t>
            </a:r>
            <a:r>
              <a:rPr lang="en-US" altLang="ko-KR" b="1" dirty="0"/>
              <a:t>/</a:t>
            </a:r>
            <a:r>
              <a:rPr lang="ko-KR" altLang="en-US" b="1" dirty="0"/>
              <a:t>개발자가 보기 좋은 대로 만든 모델</a:t>
            </a:r>
            <a:r>
              <a:rPr lang="ko-KR" altLang="en-US" dirty="0"/>
              <a:t>이고 반사율</a:t>
            </a:r>
            <a:r>
              <a:rPr lang="en-US" altLang="ko-KR" dirty="0"/>
              <a:t>·</a:t>
            </a:r>
            <a:r>
              <a:rPr lang="ko-KR" altLang="en-US" dirty="0" err="1"/>
              <a:t>프레넬</a:t>
            </a:r>
            <a:r>
              <a:rPr lang="en-US" altLang="ko-KR" dirty="0"/>
              <a:t>·</a:t>
            </a:r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</a:t>
            </a:r>
            <a:r>
              <a:rPr lang="en-US" altLang="ko-KR" dirty="0"/>
              <a:t>·</a:t>
            </a:r>
            <a:r>
              <a:rPr lang="ko-KR" altLang="en-US" dirty="0"/>
              <a:t>에너지 보존 등 </a:t>
            </a:r>
            <a:r>
              <a:rPr lang="ko-KR" altLang="en-US" b="1" dirty="0"/>
              <a:t>핵심 물리 특성이 없기 때문에</a:t>
            </a:r>
            <a:endParaRPr lang="ko-KR" altLang="en-US" dirty="0"/>
          </a:p>
          <a:p>
            <a:r>
              <a:rPr lang="ko-KR" altLang="en-US" dirty="0"/>
              <a:t>어떤 특성을 어디까지 반영할지 </a:t>
            </a:r>
            <a:r>
              <a:rPr lang="ko-KR" altLang="en-US" b="1" dirty="0"/>
              <a:t>엔진</a:t>
            </a:r>
            <a:r>
              <a:rPr lang="en-US" altLang="ko-KR" b="1" dirty="0"/>
              <a:t>/</a:t>
            </a:r>
            <a:r>
              <a:rPr lang="ko-KR" altLang="en-US" b="1" dirty="0"/>
              <a:t>툴</a:t>
            </a:r>
            <a:r>
              <a:rPr lang="en-US" altLang="ko-KR" b="1" dirty="0"/>
              <a:t>/</a:t>
            </a:r>
            <a:r>
              <a:rPr lang="ko-KR" altLang="en-US" b="1" dirty="0"/>
              <a:t>프로젝트마다 제 각각</a:t>
            </a:r>
            <a:r>
              <a:rPr lang="ko-KR" altLang="en-US" dirty="0"/>
              <a:t>이라 </a:t>
            </a:r>
            <a:r>
              <a:rPr lang="ko-KR" altLang="en-US" b="1" dirty="0"/>
              <a:t>재질 호환이 거의 불가능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툴이라면 </a:t>
            </a:r>
            <a:r>
              <a:rPr lang="en-US" altLang="ko-KR" dirty="0"/>
              <a:t>Blender, 3ds Max, Maya </a:t>
            </a:r>
            <a:r>
              <a:rPr lang="ko-KR" altLang="en-US" dirty="0"/>
              <a:t>같은 </a:t>
            </a:r>
            <a:r>
              <a:rPr lang="en-US" altLang="ko-KR" dirty="0"/>
              <a:t>DCC(Digital Content Creation) </a:t>
            </a:r>
            <a:r>
              <a:rPr lang="ko-KR" altLang="en-US" dirty="0"/>
              <a:t>툴도 전부 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2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82BD9-FEED-B93D-9313-9859F06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29" y="3065099"/>
            <a:ext cx="4294649" cy="2082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A5EE7B-DA47-CF43-7A5A-AE605BC3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빛은 입자이자 파동이다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1668F-9B9B-0B59-F2F2-980A31E04538}"/>
              </a:ext>
            </a:extLst>
          </p:cNvPr>
          <p:cNvSpPr txBox="1"/>
          <p:nvPr/>
        </p:nvSpPr>
        <p:spPr>
          <a:xfrm>
            <a:off x="411523" y="1553573"/>
            <a:ext cx="9888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전자기파</a:t>
            </a:r>
            <a:r>
              <a:rPr lang="en-US" altLang="ko-KR" sz="1600" b="1" dirty="0"/>
              <a:t>(Electromagnetic Wave)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전기장</a:t>
            </a:r>
            <a:r>
              <a:rPr lang="en-US" altLang="ko-KR" sz="1600" dirty="0"/>
              <a:t>(E)</a:t>
            </a:r>
            <a:r>
              <a:rPr lang="ko-KR" altLang="en-US" sz="1600" dirty="0"/>
              <a:t>과 자기장</a:t>
            </a:r>
            <a:r>
              <a:rPr lang="en-US" altLang="ko-KR" sz="1600" dirty="0"/>
              <a:t>(B)</a:t>
            </a:r>
            <a:r>
              <a:rPr lang="ko-KR" altLang="en-US" sz="1600" dirty="0"/>
              <a:t>이 서로를 만들어내며 파동처럼 </a:t>
            </a:r>
            <a:r>
              <a:rPr lang="ko-KR" altLang="en-US" sz="1600" dirty="0" err="1"/>
              <a:t>퍼져나가는</a:t>
            </a:r>
            <a:r>
              <a:rPr lang="ko-KR" altLang="en-US" sz="1600" dirty="0"/>
              <a:t> 현상 그래서 파동 특성을 지닌다</a:t>
            </a:r>
            <a:r>
              <a:rPr lang="en-US" altLang="ko-KR" sz="1600" dirty="0"/>
              <a:t>:</a:t>
            </a:r>
          </a:p>
          <a:p>
            <a:r>
              <a:rPr lang="ko-KR" altLang="en-US" sz="1600" dirty="0"/>
              <a:t>간섭</a:t>
            </a:r>
            <a:r>
              <a:rPr lang="en-US" altLang="ko-KR" sz="1600" dirty="0"/>
              <a:t>(Interference) , </a:t>
            </a:r>
            <a:r>
              <a:rPr lang="ko-KR" altLang="en-US" sz="1600" dirty="0"/>
              <a:t>회절</a:t>
            </a:r>
            <a:r>
              <a:rPr lang="en-US" altLang="ko-KR" sz="1600" dirty="0"/>
              <a:t>(Diffraction),</a:t>
            </a:r>
            <a:r>
              <a:rPr lang="ko-KR" altLang="en-US" sz="1600" dirty="0"/>
              <a:t> </a:t>
            </a:r>
            <a:r>
              <a:rPr lang="ko-KR" altLang="en-US" sz="1600" u="sng" dirty="0"/>
              <a:t>반사</a:t>
            </a:r>
            <a:r>
              <a:rPr lang="en-US" altLang="ko-KR" sz="1600" u="sng" dirty="0"/>
              <a:t>(Reflection)</a:t>
            </a:r>
            <a:r>
              <a:rPr lang="ko-KR" altLang="en-US" sz="1600" dirty="0"/>
              <a:t>와 굴절</a:t>
            </a:r>
            <a:r>
              <a:rPr lang="en-US" altLang="ko-KR" sz="1600" dirty="0"/>
              <a:t>(Refraction),</a:t>
            </a:r>
          </a:p>
          <a:p>
            <a:r>
              <a:rPr lang="ko-KR" altLang="en-US" sz="1600" dirty="0"/>
              <a:t>편광</a:t>
            </a:r>
            <a:r>
              <a:rPr lang="en-US" altLang="ko-KR" sz="1600" dirty="0"/>
              <a:t>(Polarization) , </a:t>
            </a:r>
            <a:r>
              <a:rPr lang="ko-KR" altLang="en-US" sz="1600" dirty="0"/>
              <a:t>산란 </a:t>
            </a:r>
            <a:r>
              <a:rPr lang="en-US" altLang="ko-KR" sz="1600" dirty="0"/>
              <a:t>(Scattering)</a:t>
            </a:r>
            <a:endParaRPr lang="ko-KR" alt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23035-6EF4-B627-78D7-609623D100CC}"/>
              </a:ext>
            </a:extLst>
          </p:cNvPr>
          <p:cNvSpPr txBox="1"/>
          <p:nvPr/>
        </p:nvSpPr>
        <p:spPr>
          <a:xfrm>
            <a:off x="3480246" y="5581868"/>
            <a:ext cx="8584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빛은 “광자</a:t>
            </a:r>
            <a:r>
              <a:rPr lang="en-US" altLang="ko-KR" sz="1600" dirty="0"/>
              <a:t>(photon)”</a:t>
            </a:r>
            <a:r>
              <a:rPr lang="ko-KR" altLang="en-US" sz="1600" dirty="0"/>
              <a:t>라는 </a:t>
            </a:r>
            <a:r>
              <a:rPr lang="ko-KR" altLang="en-US" sz="1600" b="1" dirty="0"/>
              <a:t>에너지를 가진 최소 단위 입자</a:t>
            </a:r>
            <a:r>
              <a:rPr lang="ko-KR" altLang="en-US" sz="1600" dirty="0"/>
              <a:t>처럼 행동하기도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빛의 파장에 따른 에너지를 갖는 광자는 물질과 상호작용할 때 원자에 </a:t>
            </a:r>
            <a:r>
              <a:rPr lang="ko-KR" altLang="en-US" sz="1600" u="sng" dirty="0"/>
              <a:t>에너지를 전달한다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이때</a:t>
            </a:r>
            <a:r>
              <a:rPr lang="en-US" altLang="ko-KR" sz="1600" dirty="0"/>
              <a:t> </a:t>
            </a:r>
            <a:r>
              <a:rPr lang="ko-KR" altLang="en-US" sz="1600" dirty="0"/>
              <a:t>물질 </a:t>
            </a:r>
            <a:r>
              <a:rPr lang="ko-KR" altLang="en-US" sz="1600" u="sng" dirty="0"/>
              <a:t>금속</a:t>
            </a:r>
            <a:r>
              <a:rPr lang="en-US" altLang="ko-KR" sz="1600" u="sng" dirty="0"/>
              <a:t>,</a:t>
            </a:r>
            <a:r>
              <a:rPr lang="ko-KR" altLang="en-US" sz="1600" u="sng" dirty="0"/>
              <a:t>비금속 에 따라 광자의 에너지 반응</a:t>
            </a:r>
            <a:r>
              <a:rPr lang="en-US" altLang="ko-KR" sz="1600" u="sng" dirty="0"/>
              <a:t>(</a:t>
            </a:r>
            <a:r>
              <a:rPr lang="ko-KR" altLang="en-US" sz="1600" u="sng" dirty="0"/>
              <a:t>흡수</a:t>
            </a:r>
            <a:r>
              <a:rPr lang="en-US" altLang="ko-KR" sz="1600" u="sng" dirty="0"/>
              <a:t>-&gt;</a:t>
            </a:r>
            <a:r>
              <a:rPr lang="ko-KR" altLang="en-US" sz="1600" u="sng" dirty="0"/>
              <a:t>방출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반사 </a:t>
            </a:r>
            <a:r>
              <a:rPr lang="en-US" altLang="ko-KR" sz="1600" u="sng" dirty="0"/>
              <a:t>)</a:t>
            </a:r>
            <a:r>
              <a:rPr lang="ko-KR" altLang="en-US" sz="1600" dirty="0"/>
              <a:t>이 달라진다</a:t>
            </a:r>
            <a:r>
              <a:rPr lang="en-US" altLang="ko-KR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EA289-440C-70FF-DE6C-306EB9B49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1"/>
          <a:stretch>
            <a:fillRect/>
          </a:stretch>
        </p:blipFill>
        <p:spPr bwMode="auto">
          <a:xfrm>
            <a:off x="203094" y="2586566"/>
            <a:ext cx="3124306" cy="8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5AA657-48FA-A562-6BEC-FBFCEBEC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15" y="4478087"/>
            <a:ext cx="1596360" cy="886627"/>
          </a:xfrm>
          <a:prstGeom prst="rect">
            <a:avLst/>
          </a:prstGeom>
        </p:spPr>
      </p:pic>
      <p:pic>
        <p:nvPicPr>
          <p:cNvPr id="2052" name="Picture 4" descr="THEME 01 - 전자기파의 간섭과 회절">
            <a:extLst>
              <a:ext uri="{FF2B5EF4-FFF2-40B4-BE49-F238E27FC236}">
                <a16:creationId xmlns:a16="http://schemas.microsoft.com/office/drawing/2014/main" id="{0D9D3CB9-13B0-8AA1-B8C8-5E2A0E7C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9" y="3557446"/>
            <a:ext cx="2663186" cy="11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2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A7B51-453B-7811-B7A9-AAC48AC3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가시광선 스펙트럼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CAA83-1F8A-EC1E-3AC4-1E0A049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07" y="2504910"/>
            <a:ext cx="7019381" cy="292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C51CF-6551-B62A-88B6-4008D9B135EE}"/>
              </a:ext>
            </a:extLst>
          </p:cNvPr>
          <p:cNvSpPr txBox="1"/>
          <p:nvPr/>
        </p:nvSpPr>
        <p:spPr>
          <a:xfrm>
            <a:off x="171942" y="1528946"/>
            <a:ext cx="1176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빛은 전기적 그리고 자기적 특성을 갖는 전자기파 이며 파동형태로 전파한다</a:t>
            </a:r>
            <a:r>
              <a:rPr lang="en-US" altLang="ko-KR" dirty="0"/>
              <a:t>. </a:t>
            </a:r>
            <a:r>
              <a:rPr lang="ko-KR" altLang="en-US" dirty="0"/>
              <a:t>자연광은 여러 스펙트럼의 파장이</a:t>
            </a:r>
            <a:endParaRPr lang="en-US" altLang="ko-KR" dirty="0"/>
          </a:p>
          <a:p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ko-KR" altLang="en-US" dirty="0"/>
              <a:t>그 중 사람의 눈에 보이는 파장의 영역대가 가시광선이며 파장의 차이로 빛의 색이 구분된다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디스플레이 장치는 가시광선 영역대만 방출한다</a:t>
            </a:r>
            <a:r>
              <a:rPr lang="en-US" altLang="ko-KR" dirty="0"/>
              <a:t>. </a:t>
            </a:r>
            <a:r>
              <a:rPr lang="ko-KR" altLang="en-US" dirty="0"/>
              <a:t>파동의 특성인 간섭</a:t>
            </a:r>
            <a:r>
              <a:rPr lang="en-US" altLang="ko-KR" dirty="0"/>
              <a:t>,</a:t>
            </a:r>
            <a:r>
              <a:rPr lang="ko-KR" altLang="en-US" dirty="0"/>
              <a:t>회절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반사</a:t>
            </a:r>
            <a:r>
              <a:rPr lang="en-US" altLang="ko-KR" dirty="0"/>
              <a:t>,</a:t>
            </a:r>
            <a:r>
              <a:rPr lang="ko-KR" altLang="en-US" dirty="0"/>
              <a:t>산란 등이 일어난다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729AF-E58F-9F34-DE76-B7EEAFDA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4" y="2761121"/>
            <a:ext cx="3220186" cy="19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79315-3D8C-6A28-A371-7CA4472D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74" y="4727155"/>
            <a:ext cx="3996790" cy="20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C463-EBED-846D-16CD-CAE64354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혼합된 파장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2F9C7-1675-0917-4483-4933364F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6" y="4344241"/>
            <a:ext cx="7632421" cy="2513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CC583-2BFC-BE73-CA01-1A5CA06D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" y="1746835"/>
            <a:ext cx="7632421" cy="2517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DFF68-105B-8C73-AB7C-6018C9AD6BA2}"/>
              </a:ext>
            </a:extLst>
          </p:cNvPr>
          <p:cNvSpPr txBox="1"/>
          <p:nvPr/>
        </p:nvSpPr>
        <p:spPr>
          <a:xfrm>
            <a:off x="461210" y="140112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파장이 합쳐지며 하나의 평균적인 일정한 파장으로 정의하지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12" descr="프리즘 - 위키백과, 우리 모두의 백과사전">
            <a:extLst>
              <a:ext uri="{FF2B5EF4-FFF2-40B4-BE49-F238E27FC236}">
                <a16:creationId xmlns:a16="http://schemas.microsoft.com/office/drawing/2014/main" id="{E4D1438E-CBD3-2F26-A90C-B299AA0C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06" y="2552964"/>
            <a:ext cx="3951225" cy="2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7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19046-DF6F-D974-3E76-74548F23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색을 인식 하는 과정</a:t>
            </a:r>
          </a:p>
        </p:txBody>
      </p:sp>
      <p:pic>
        <p:nvPicPr>
          <p:cNvPr id="6" name="그림 5" descr="흰색 바탕에 빨간 사과">
            <a:extLst>
              <a:ext uri="{FF2B5EF4-FFF2-40B4-BE49-F238E27FC236}">
                <a16:creationId xmlns:a16="http://schemas.microsoft.com/office/drawing/2014/main" id="{B8544A2B-CD31-86DE-AD84-B29068AF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" y="4758313"/>
            <a:ext cx="1612963" cy="1612963"/>
          </a:xfrm>
          <a:prstGeom prst="rect">
            <a:avLst/>
          </a:prstGeom>
        </p:spPr>
      </p:pic>
      <p:pic>
        <p:nvPicPr>
          <p:cNvPr id="8" name="그래픽 7" descr="어두움(중간 태양) 윤곽선">
            <a:extLst>
              <a:ext uri="{FF2B5EF4-FFF2-40B4-BE49-F238E27FC236}">
                <a16:creationId xmlns:a16="http://schemas.microsoft.com/office/drawing/2014/main" id="{87A6E64B-D2F5-02AE-4E41-AA6E84F3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26" y="2427964"/>
            <a:ext cx="914400" cy="9144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F0AB86E-C5D8-34CA-B8DB-ABC393933E60}"/>
              </a:ext>
            </a:extLst>
          </p:cNvPr>
          <p:cNvCxnSpPr>
            <a:cxnSpLocks/>
          </p:cNvCxnSpPr>
          <p:nvPr/>
        </p:nvCxnSpPr>
        <p:spPr>
          <a:xfrm>
            <a:off x="1519462" y="2890520"/>
            <a:ext cx="2745357" cy="1275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5CFFDF-DE6A-1A71-1BAF-F8CFED3FA938}"/>
              </a:ext>
            </a:extLst>
          </p:cNvPr>
          <p:cNvCxnSpPr>
            <a:cxnSpLocks/>
          </p:cNvCxnSpPr>
          <p:nvPr/>
        </p:nvCxnSpPr>
        <p:spPr>
          <a:xfrm flipV="1">
            <a:off x="1870974" y="4337220"/>
            <a:ext cx="2434610" cy="820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4821F5-8801-2C17-A0DE-222EE1679175}"/>
              </a:ext>
            </a:extLst>
          </p:cNvPr>
          <p:cNvCxnSpPr>
            <a:cxnSpLocks/>
          </p:cNvCxnSpPr>
          <p:nvPr/>
        </p:nvCxnSpPr>
        <p:spPr>
          <a:xfrm flipH="1" flipV="1">
            <a:off x="1150126" y="3175000"/>
            <a:ext cx="703053" cy="1982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FBED2C-28F3-DB2C-C415-29C61751CE2A}"/>
              </a:ext>
            </a:extLst>
          </p:cNvPr>
          <p:cNvSpPr txBox="1"/>
          <p:nvPr/>
        </p:nvSpPr>
        <p:spPr>
          <a:xfrm>
            <a:off x="465605" y="1592180"/>
            <a:ext cx="11260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빛은 물질과 상호작용하며 일부는 흡수된다</a:t>
            </a:r>
            <a:r>
              <a:rPr lang="en-US" altLang="ko-KR" dirty="0"/>
              <a:t>. </a:t>
            </a:r>
            <a:r>
              <a:rPr lang="ko-KR" altLang="en-US" dirty="0"/>
              <a:t>눈에 들어온 빛은 방출</a:t>
            </a:r>
            <a:r>
              <a:rPr lang="en-US" altLang="ko-KR" dirty="0"/>
              <a:t>+</a:t>
            </a:r>
            <a:r>
              <a:rPr lang="ko-KR" altLang="en-US" dirty="0"/>
              <a:t>반사</a:t>
            </a:r>
            <a:r>
              <a:rPr lang="en-US" altLang="ko-KR" dirty="0"/>
              <a:t>+</a:t>
            </a:r>
            <a:r>
              <a:rPr lang="ko-KR" altLang="en-US" dirty="0"/>
              <a:t>투과 의 빛</a:t>
            </a:r>
            <a:endParaRPr lang="en-US" altLang="ko-KR" dirty="0"/>
          </a:p>
          <a:p>
            <a:r>
              <a:rPr lang="ko-KR" altLang="en-US" dirty="0"/>
              <a:t>빛은 </a:t>
            </a:r>
            <a:r>
              <a:rPr lang="ko-KR" altLang="en-US" b="1" dirty="0"/>
              <a:t>파동</a:t>
            </a:r>
            <a:r>
              <a:rPr lang="ko-KR" altLang="en-US" dirty="0"/>
              <a:t>의 형태로 수정체를 통과 하며 굴절되어 망막에 맺히며 이 때 </a:t>
            </a:r>
            <a:r>
              <a:rPr lang="ko-KR" altLang="en-US" b="1" dirty="0"/>
              <a:t>광자</a:t>
            </a:r>
            <a:r>
              <a:rPr lang="ko-KR" altLang="en-US" dirty="0"/>
              <a:t>는 시신경과 상호작용한다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BB41F-D24D-4AE3-9F81-B6224F980DCD}"/>
              </a:ext>
            </a:extLst>
          </p:cNvPr>
          <p:cNvSpPr txBox="1"/>
          <p:nvPr/>
        </p:nvSpPr>
        <p:spPr>
          <a:xfrm>
            <a:off x="2665253" y="640775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조금 더 자세히 눈에 대해 알기  </a:t>
            </a:r>
            <a:r>
              <a:rPr lang="en-US" altLang="ko-KR" dirty="0">
                <a:hlinkClick r:id="rId5"/>
              </a:rPr>
              <a:t>(</a:t>
            </a:r>
            <a:r>
              <a:rPr lang="ko-KR" altLang="en-US" dirty="0">
                <a:hlinkClick r:id="rId5"/>
              </a:rPr>
              <a:t>링크</a:t>
            </a:r>
            <a:r>
              <a:rPr lang="en-US" altLang="ko-KR" dirty="0">
                <a:hlinkClick r:id="rId5"/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7E880-03B4-F479-4E40-ABE48576EFDF}"/>
              </a:ext>
            </a:extLst>
          </p:cNvPr>
          <p:cNvSpPr txBox="1"/>
          <p:nvPr/>
        </p:nvSpPr>
        <p:spPr>
          <a:xfrm>
            <a:off x="186744" y="46289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파장을 흡수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7F9A2-249B-7B27-DF3C-B2A97F6DF324}"/>
              </a:ext>
            </a:extLst>
          </p:cNvPr>
          <p:cNvSpPr txBox="1"/>
          <p:nvPr/>
        </p:nvSpPr>
        <p:spPr>
          <a:xfrm>
            <a:off x="1981437" y="5123976"/>
            <a:ext cx="245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스스로 방출 한 빛</a:t>
            </a:r>
            <a:endParaRPr lang="en-US" altLang="ko-KR" sz="1600" dirty="0"/>
          </a:p>
          <a:p>
            <a:r>
              <a:rPr lang="ko-KR" altLang="en-US" sz="1600" dirty="0"/>
              <a:t>흡수되지 않은 반사 파장</a:t>
            </a:r>
            <a:endParaRPr lang="en-US" altLang="ko-KR" sz="1600" dirty="0"/>
          </a:p>
          <a:p>
            <a:r>
              <a:rPr lang="ko-KR" altLang="en-US" sz="1600" dirty="0"/>
              <a:t>흡수되지 않은 투과한 빛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1B8D02-2727-2354-EE87-D812FD7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16" y="2568129"/>
            <a:ext cx="7683584" cy="3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6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106E1-30FC-3A74-4FFA-5313EFEB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반사</a:t>
            </a:r>
            <a:r>
              <a:rPr lang="en-US" altLang="ko-KR" dirty="0"/>
              <a:t>(Reflection)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8B4535-77AA-2BBC-29A3-369029A0792C}"/>
              </a:ext>
            </a:extLst>
          </p:cNvPr>
          <p:cNvGrpSpPr/>
          <p:nvPr/>
        </p:nvGrpSpPr>
        <p:grpSpPr>
          <a:xfrm>
            <a:off x="5170311" y="2326217"/>
            <a:ext cx="5466828" cy="2644744"/>
            <a:chOff x="159213" y="2917142"/>
            <a:chExt cx="5466828" cy="26447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435A3D-ADC7-34C4-58E3-3A91392A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82" b="54720"/>
            <a:stretch/>
          </p:blipFill>
          <p:spPr>
            <a:xfrm>
              <a:off x="159213" y="2917142"/>
              <a:ext cx="5466828" cy="191003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FC1745-C992-D697-22B9-020E52341B2B}"/>
                </a:ext>
              </a:extLst>
            </p:cNvPr>
            <p:cNvGrpSpPr/>
            <p:nvPr/>
          </p:nvGrpSpPr>
          <p:grpSpPr>
            <a:xfrm>
              <a:off x="313580" y="4901079"/>
              <a:ext cx="5158094" cy="660807"/>
              <a:chOff x="261691" y="1624479"/>
              <a:chExt cx="5158094" cy="66080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4ABDBB-1871-C29E-8558-7A701B83030D}"/>
                  </a:ext>
                </a:extLst>
              </p:cNvPr>
              <p:cNvSpPr txBox="1"/>
              <p:nvPr/>
            </p:nvSpPr>
            <p:spPr>
              <a:xfrm>
                <a:off x="261691" y="1638955"/>
                <a:ext cx="50271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</a:t>
                </a:r>
                <a:r>
                  <a:rPr lang="ko-KR" altLang="en-US" dirty="0"/>
                  <a:t>입사각</a:t>
                </a:r>
                <a:r>
                  <a:rPr lang="en-US" altLang="ko-KR" dirty="0"/>
                  <a:t>=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  Specular Reflection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6B435-C1F0-8ED9-63BC-DCD4E354D5A3}"/>
                  </a:ext>
                </a:extLst>
              </p:cNvPr>
              <p:cNvSpPr txBox="1"/>
              <p:nvPr/>
            </p:nvSpPr>
            <p:spPr>
              <a:xfrm>
                <a:off x="2987362" y="1624479"/>
                <a:ext cx="24324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여러방향의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Diffuse Reflection</a:t>
                </a:r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CAD4A4-97E9-48DA-04EC-29F9044A0D17}"/>
              </a:ext>
            </a:extLst>
          </p:cNvPr>
          <p:cNvSpPr txBox="1"/>
          <p:nvPr/>
        </p:nvSpPr>
        <p:spPr>
          <a:xfrm>
            <a:off x="368300" y="1440751"/>
            <a:ext cx="11564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빛이 투과하지 않은 완전히 반사된 빛을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표면이 매끄러우면 정반사</a:t>
            </a:r>
            <a:r>
              <a:rPr lang="en-US" altLang="ko-KR" dirty="0"/>
              <a:t>(Specular Reflection), </a:t>
            </a:r>
            <a:r>
              <a:rPr lang="ko-KR" altLang="en-US" dirty="0"/>
              <a:t>거칠면 여러 방향으로 퍼져 보임</a:t>
            </a:r>
            <a:r>
              <a:rPr lang="en-US" altLang="ko-KR" dirty="0"/>
              <a:t>(Diffuse Reflection).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85A2651-591D-5321-5DE8-6FB1C3EA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310738" y="2334441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C7A2C-EA5C-03BF-9B82-4B6C8A4E2720}"/>
              </a:ext>
            </a:extLst>
          </p:cNvPr>
          <p:cNvSpPr txBox="1"/>
          <p:nvPr/>
        </p:nvSpPr>
        <p:spPr>
          <a:xfrm>
            <a:off x="8110220" y="5140250"/>
            <a:ext cx="382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표면 아래 들어갔다가 산란되어 나온 것과는 다르다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“Diffuse Reflection != Surface Scattering”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342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2FADC-C2EC-3AE0-C0B0-D0C1B3B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반사 특성 </a:t>
            </a:r>
            <a:r>
              <a:rPr lang="en-US" altLang="ko-KR" dirty="0"/>
              <a:t>– </a:t>
            </a:r>
            <a:r>
              <a:rPr lang="ko-KR" altLang="en-US" dirty="0" err="1"/>
              <a:t>프레넬</a:t>
            </a:r>
            <a:r>
              <a:rPr lang="ko-KR" altLang="en-US" dirty="0"/>
              <a:t> 현상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18B3E-A61A-57D4-4351-E4FC85CC69D4}"/>
              </a:ext>
            </a:extLst>
          </p:cNvPr>
          <p:cNvSpPr txBox="1"/>
          <p:nvPr/>
        </p:nvSpPr>
        <p:spPr>
          <a:xfrm>
            <a:off x="265036" y="1489971"/>
            <a:ext cx="11842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두 매질의 경계면에서</a:t>
            </a:r>
            <a:r>
              <a:rPr lang="en-US" altLang="ko-KR" dirty="0"/>
              <a:t>, </a:t>
            </a:r>
            <a:r>
              <a:rPr lang="ko-KR" altLang="en-US" dirty="0"/>
              <a:t>입사한 빛이 반사</a:t>
            </a:r>
            <a:r>
              <a:rPr lang="en-US" altLang="ko-KR" dirty="0"/>
              <a:t>/</a:t>
            </a:r>
            <a:r>
              <a:rPr lang="ko-KR" altLang="en-US" dirty="0"/>
              <a:t>굴절되는 비율 달라진다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빛이 표면 수직에 가까울수록 굴절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투과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하는 비율이 높고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수평과 가까울수록 반사되는 비율이 높아진다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</a:rPr>
              <a:t>수직일때는 매질 물리적 특성에 따른 기본반사율이 작동한다</a:t>
            </a:r>
            <a:r>
              <a:rPr lang="en-US" altLang="ko-KR" dirty="0">
                <a:latin typeface="Arial" panose="020B0604020202020204" pitchFamily="34" charset="0"/>
              </a:rPr>
              <a:t>. </a:t>
            </a:r>
            <a:r>
              <a:rPr lang="en-US" altLang="ko-KR" dirty="0"/>
              <a:t>(</a:t>
            </a:r>
            <a:r>
              <a:rPr lang="ko-KR" altLang="en-US" dirty="0"/>
              <a:t>비금속은 평균 반사율</a:t>
            </a:r>
            <a:r>
              <a:rPr lang="en-US" altLang="ko-KR" dirty="0"/>
              <a:t>0.04)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ezgif com-gif-maker">
            <a:extLst>
              <a:ext uri="{FF2B5EF4-FFF2-40B4-BE49-F238E27FC236}">
                <a16:creationId xmlns:a16="http://schemas.microsoft.com/office/drawing/2014/main" id="{0AB22465-2143-78D3-7BF8-25E4C25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9" y="2539124"/>
            <a:ext cx="4801100" cy="3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BB00FB-63AE-1386-C5CE-B47B8F04581F}"/>
              </a:ext>
            </a:extLst>
          </p:cNvPr>
          <p:cNvCxnSpPr>
            <a:cxnSpLocks/>
          </p:cNvCxnSpPr>
          <p:nvPr/>
        </p:nvCxnSpPr>
        <p:spPr>
          <a:xfrm>
            <a:off x="2060970" y="4472054"/>
            <a:ext cx="1911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BF4FEE-FE87-FD29-F0D8-661C245A97A3}"/>
              </a:ext>
            </a:extLst>
          </p:cNvPr>
          <p:cNvCxnSpPr/>
          <p:nvPr/>
        </p:nvCxnSpPr>
        <p:spPr>
          <a:xfrm>
            <a:off x="3038870" y="4484754"/>
            <a:ext cx="0" cy="10350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CB67D4-E8F5-07ED-F257-F21AEBE9A1D6}"/>
              </a:ext>
            </a:extLst>
          </p:cNvPr>
          <p:cNvCxnSpPr>
            <a:cxnSpLocks/>
          </p:cNvCxnSpPr>
          <p:nvPr/>
        </p:nvCxnSpPr>
        <p:spPr>
          <a:xfrm flipH="1">
            <a:off x="2196725" y="4472054"/>
            <a:ext cx="842145" cy="10035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10FFF9-D446-C3AD-91A3-4B614BF4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12226"/>
              </p:ext>
            </p:extLst>
          </p:nvPr>
        </p:nvGraphicFramePr>
        <p:xfrm>
          <a:off x="5776231" y="2571781"/>
          <a:ext cx="6234243" cy="3514282"/>
        </p:xfrm>
        <a:graphic>
          <a:graphicData uri="http://schemas.openxmlformats.org/drawingml/2006/table">
            <a:tbl>
              <a:tblPr/>
              <a:tblGrid>
                <a:gridCol w="1179843">
                  <a:extLst>
                    <a:ext uri="{9D8B030D-6E8A-4147-A177-3AD203B41FA5}">
                      <a16:colId xmlns:a16="http://schemas.microsoft.com/office/drawing/2014/main" val="2091671186"/>
                    </a:ext>
                  </a:extLst>
                </a:gridCol>
                <a:gridCol w="770276">
                  <a:extLst>
                    <a:ext uri="{9D8B030D-6E8A-4147-A177-3AD203B41FA5}">
                      <a16:colId xmlns:a16="http://schemas.microsoft.com/office/drawing/2014/main" val="254292454"/>
                    </a:ext>
                  </a:extLst>
                </a:gridCol>
                <a:gridCol w="995302">
                  <a:extLst>
                    <a:ext uri="{9D8B030D-6E8A-4147-A177-3AD203B41FA5}">
                      <a16:colId xmlns:a16="http://schemas.microsoft.com/office/drawing/2014/main" val="2378821000"/>
                    </a:ext>
                  </a:extLst>
                </a:gridCol>
                <a:gridCol w="3288822">
                  <a:extLst>
                    <a:ext uri="{9D8B030D-6E8A-4147-A177-3AD203B41FA5}">
                      <a16:colId xmlns:a16="http://schemas.microsoft.com/office/drawing/2014/main" val="1741635563"/>
                    </a:ext>
                  </a:extLst>
                </a:gridCol>
              </a:tblGrid>
              <a:tr h="151136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물질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종류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반사율 </a:t>
                      </a:r>
                      <a:endParaRPr lang="en-US" altLang="ko-KR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특징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14709"/>
                  </a:ext>
                </a:extLst>
              </a:tr>
              <a:tr h="364273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은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Silver)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0.95 </a:t>
                      </a:r>
                      <a:r>
                        <a:rPr lang="ko-KR" altLang="en-US" sz="800"/>
                        <a:t>이상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높은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금속 표면은 빛을 효율적으로 반사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04949"/>
                  </a:ext>
                </a:extLst>
              </a:tr>
              <a:tr h="4735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알루미늄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Aluminum)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0.8 - 0.9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잘 반사하며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광택이 있음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매우 부드러운 표면에서 효율적인 반사 발생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756"/>
                  </a:ext>
                </a:extLst>
              </a:tr>
              <a:tr h="364273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금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Gold)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0.85 - 0.88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특유의 황금빛 광택을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적색 파장대에서 더 강한 반사를 보임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43385"/>
                  </a:ext>
                </a:extLst>
              </a:tr>
              <a:tr h="4735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철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Iron)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0.5 - 0.7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상대적으로 낮은 반사율을 보이며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표면이 거칠면 반사율이 더욱 낮아짐</a:t>
                      </a:r>
                      <a:r>
                        <a:rPr lang="en-US" altLang="ko-KR" sz="80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92706"/>
                  </a:ext>
                </a:extLst>
              </a:tr>
              <a:tr h="364273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검은 천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Black Cloth)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0.03 - 0.05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대부분의 빛을 흡수함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14824"/>
                  </a:ext>
                </a:extLst>
              </a:tr>
              <a:tr h="4735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유리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Glass)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0.04 - 0.08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일부 반사하고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 투과됨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표면 거칠기에 따라 반사율이 달라짐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90232"/>
                  </a:ext>
                </a:extLst>
              </a:tr>
              <a:tr h="4735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플라스틱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Plastic)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0.1 - 0.4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표면에 따라 달라지며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주로 투명하거나 반투명한 물질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반사율이 낮고 빛을 많이 투과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07844"/>
                  </a:ext>
                </a:extLst>
              </a:tr>
              <a:tr h="364273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물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Water)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0.02 - 0.03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주로 투명하며 빛을 흡수하는 경향이 있음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528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B63D94-67BF-C6E4-78A9-B458570A2A84}"/>
              </a:ext>
            </a:extLst>
          </p:cNvPr>
          <p:cNvSpPr txBox="1"/>
          <p:nvPr/>
        </p:nvSpPr>
        <p:spPr>
          <a:xfrm>
            <a:off x="2617797" y="4843011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빛을 반사시키는 벡터</a:t>
            </a:r>
          </a:p>
        </p:txBody>
      </p:sp>
    </p:spTree>
    <p:extLst>
      <p:ext uri="{BB962C8B-B14F-4D97-AF65-F5344CB8AC3E}">
        <p14:creationId xmlns:p14="http://schemas.microsoft.com/office/powerpoint/2010/main" val="120312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18492</TotalTime>
  <Words>2610</Words>
  <Application>Microsoft Office PowerPoint</Application>
  <PresentationFormat>와이드스크린</PresentationFormat>
  <Paragraphs>290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-apple-system</vt:lpstr>
      <vt:lpstr>Söhne</vt:lpstr>
      <vt:lpstr>맑은 고딕</vt:lpstr>
      <vt:lpstr>Arial</vt:lpstr>
      <vt:lpstr>Arial</vt:lpstr>
      <vt:lpstr>Cambria Math</vt:lpstr>
      <vt:lpstr>Cascadia Mono</vt:lpstr>
      <vt:lpstr>Georgia</vt:lpstr>
      <vt:lpstr>Office 테마</vt:lpstr>
      <vt:lpstr>Direct3D11 프로그래밍</vt:lpstr>
      <vt:lpstr>학습목표</vt:lpstr>
      <vt:lpstr>블린-퐁(Blinn-Phong)의 한계</vt:lpstr>
      <vt:lpstr>빛은 입자이자 파동이다</vt:lpstr>
      <vt:lpstr>가시광선 스펙트럼</vt:lpstr>
      <vt:lpstr>혼합된 파장</vt:lpstr>
      <vt:lpstr>색을 인식 하는 과정</vt:lpstr>
      <vt:lpstr>파동의 반사(Reflection)</vt:lpstr>
      <vt:lpstr>반사 특성 – 프레넬 현상 </vt:lpstr>
      <vt:lpstr>파동의 굴절 (Refraction)</vt:lpstr>
      <vt:lpstr>빛의 입자적 설명</vt:lpstr>
      <vt:lpstr>비금속 반응과 에너지 전환</vt:lpstr>
      <vt:lpstr>비금속의 광자-전자 반응</vt:lpstr>
      <vt:lpstr>금속 반응과 에너지 전환</vt:lpstr>
      <vt:lpstr>금속의 광자-전자 반응</vt:lpstr>
      <vt:lpstr>빛-표면 시뮬레이션 모델 (BSDF) </vt:lpstr>
      <vt:lpstr>BSDF가 준수해야하는 것들</vt:lpstr>
      <vt:lpstr>BRDF 와 에너지보존  </vt:lpstr>
      <vt:lpstr>최종 반사율 방정식</vt:lpstr>
      <vt:lpstr>미세면 모델 (Microfacet model) </vt:lpstr>
      <vt:lpstr>Cook-Torrance Specular BRDF</vt:lpstr>
      <vt:lpstr>D(Normal Distribution Function)</vt:lpstr>
      <vt:lpstr>F(Fresnel reflection)</vt:lpstr>
      <vt:lpstr>G(Geometric Attenuation Function )</vt:lpstr>
      <vt:lpstr>PowerPoint 프레젠테이션</vt:lpstr>
      <vt:lpstr>구현하기</vt:lpstr>
      <vt:lpstr>PBR 점검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2318</cp:revision>
  <dcterms:created xsi:type="dcterms:W3CDTF">2023-08-01T07:18:03Z</dcterms:created>
  <dcterms:modified xsi:type="dcterms:W3CDTF">2026-01-14T03:56:41Z</dcterms:modified>
</cp:coreProperties>
</file>